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61" r:id="rId2"/>
    <p:sldId id="2635" r:id="rId3"/>
    <p:sldId id="2636" r:id="rId4"/>
    <p:sldId id="2624" r:id="rId5"/>
    <p:sldId id="2962" r:id="rId6"/>
    <p:sldId id="2637" r:id="rId7"/>
    <p:sldId id="2638" r:id="rId8"/>
    <p:sldId id="2614" r:id="rId9"/>
    <p:sldId id="29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70"/>
    <p:restoredTop sz="94694"/>
  </p:normalViewPr>
  <p:slideViewPr>
    <p:cSldViewPr snapToGrid="0" snapToObjects="1">
      <p:cViewPr varScale="1">
        <p:scale>
          <a:sx n="101" d="100"/>
          <a:sy n="101" d="100"/>
        </p:scale>
        <p:origin x="13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2AE2C-0874-BA48-8A1E-2CC78689B9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854827-6A0C-F948-B35B-55ECFD3391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0C9B5-9A5E-694C-B384-DF04B4AE8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BFB8C-E678-F045-BBAA-FFBD0E03A534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3524EC-DEE4-1D42-A72E-F364181C4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1BD12-9221-1740-BE18-4429A520C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F646-AC0C-354F-8237-BDC21F2AE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69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3FC46-E344-5A42-AE61-FF8C96E74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C692C2-D606-6D49-8594-81EAC83BC5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64739-E672-1345-8F7D-0DAF587BB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BFB8C-E678-F045-BBAA-FFBD0E03A534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23FB0-DF14-5544-823A-00EF72D3C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B91DA-0B54-2F4D-B0A6-65598AF46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F646-AC0C-354F-8237-BDC21F2AE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08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585555-3F26-6B45-9F5C-84D38CF81A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564C3C-6D00-BA4D-B3C2-59D07D0004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22C01-7024-6A42-9B09-5F60D8EA8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BFB8C-E678-F045-BBAA-FFBD0E03A534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5E964-56D9-2043-9AB3-D562903A5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46F5E7-F449-E14F-B549-56FF9B97E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F646-AC0C-354F-8237-BDC21F2AE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35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F18DF-BAB7-7E43-9B24-3A2A6BB1A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0B24D-2375-5E48-920B-3BAEE0DCD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E184A-F5B9-0247-9B9B-5C1C0B421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BFB8C-E678-F045-BBAA-FFBD0E03A534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1BD63-9CC9-4A4E-968A-8B870DF9A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5B3C0-B241-1A49-9B5F-9675E1687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F646-AC0C-354F-8237-BDC21F2AE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38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F73F4-D94B-414E-8F88-CEF7E655E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DF372F-44DD-0440-ADBC-77FD0F771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37CA4-D849-0147-A002-701869F17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BFB8C-E678-F045-BBAA-FFBD0E03A534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C0459-3DCB-A94F-8C73-B8133174D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87141-1B37-F347-AD03-2CAF846CB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F646-AC0C-354F-8237-BDC21F2AE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792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E8525-1F11-EF41-848D-6CE6E09C6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585AF-3743-044A-B49E-B19A0A233F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3D323B-207F-D647-927C-12BEA1D6B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9BA1F2-8458-544F-8203-C10280912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BFB8C-E678-F045-BBAA-FFBD0E03A534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CBCEC3-6702-3941-A339-393A15C0F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CAEA7-B1DB-6942-B3C7-41B3858ED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F646-AC0C-354F-8237-BDC21F2AE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153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814A0-8924-D640-AB20-BD24DEEB8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980787-B8EE-4C4A-B411-953B921D0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968D5D-538F-3B4E-B702-DB096BDC0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E52CA-B89B-A44F-81CB-8BA99B7F23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CBF301-B033-CA4D-9385-15012C7812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D376A7-AC2A-D84D-9C47-7EDE3BEF5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BFB8C-E678-F045-BBAA-FFBD0E03A534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CB2404-098F-CD45-AD60-597082450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6D0818-23BD-B943-95DF-B55624600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F646-AC0C-354F-8237-BDC21F2AE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0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96F38-DB65-5B4C-9802-2936460F9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B1BE86-1B76-8F4F-945D-9786AB1BF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BFB8C-E678-F045-BBAA-FFBD0E03A534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83416A-66D3-2849-8C78-E09742610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E8863C-9DB2-3C47-B45A-C2CF6189E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F646-AC0C-354F-8237-BDC21F2AE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563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6793D2-4E2D-1340-B094-B3A31480C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BFB8C-E678-F045-BBAA-FFBD0E03A534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D81722-B8E5-BF41-937E-AC86F5964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AC178-9529-8449-BAC2-8AD4AE76F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F646-AC0C-354F-8237-BDC21F2AE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8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9C2F1-58D9-0445-A325-303115E99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51B53-A2CA-FC44-A470-ECBD3F84E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C05FD3-6891-CA48-94DE-9CF7ADD69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192FF5-11F4-1A44-8C92-F06026709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BFB8C-E678-F045-BBAA-FFBD0E03A534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F32B40-EF98-5E48-922D-077CF1C95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DC1AE-8AFC-6E46-9321-5C87EC14C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F646-AC0C-354F-8237-BDC21F2AE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32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F3D04-7111-3E4C-891B-353CA56D4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CB4D38-2045-B04B-87CE-2038610637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0BB983-A6F2-F04D-A402-28F2A45AC2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8D2CA0-B3DB-7941-B3E0-CA6C422ED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BFB8C-E678-F045-BBAA-FFBD0E03A534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E85463-B573-DC4F-90FC-1DE135E5B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31FC05-07C7-8645-9F35-619C51003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F646-AC0C-354F-8237-BDC21F2AE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09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076FE8-FC59-F74D-8815-BEA043602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92AA8E-6C19-2944-BBB9-3680B87E4F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46300E-1D54-FD4B-B33F-03707E756A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BFB8C-E678-F045-BBAA-FFBD0E03A534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B2905-AE10-CF4B-96A9-E2289C3CB6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12CF2-0950-1742-8B71-F49CF39BBA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DF646-AC0C-354F-8237-BDC21F2AE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14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9F3A0E-F990-4635-BD90-F21690695DCA}"/>
              </a:ext>
            </a:extLst>
          </p:cNvPr>
          <p:cNvSpPr/>
          <p:nvPr/>
        </p:nvSpPr>
        <p:spPr>
          <a:xfrm>
            <a:off x="0" y="0"/>
            <a:ext cx="12192000" cy="5943600"/>
          </a:xfrm>
          <a:prstGeom prst="rect">
            <a:avLst/>
          </a:prstGeom>
          <a:blipFill dpi="0" rotWithShape="1">
            <a:blip r:embed="rId2">
              <a:alphaModFix amt="25000"/>
            </a:blip>
            <a:srcRect/>
            <a:stretch>
              <a:fillRect l="-558" t="-4680" r="-3138" b="-16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09E8AC-8622-42AB-8130-5EEC6EBD09A2}"/>
              </a:ext>
            </a:extLst>
          </p:cNvPr>
          <p:cNvSpPr/>
          <p:nvPr/>
        </p:nvSpPr>
        <p:spPr>
          <a:xfrm>
            <a:off x="708752" y="572876"/>
            <a:ext cx="10774496" cy="499745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136BE49-C2F7-419D-8F0A-7DD6E6634B05}"/>
              </a:ext>
            </a:extLst>
          </p:cNvPr>
          <p:cNvSpPr txBox="1">
            <a:spLocks/>
          </p:cNvSpPr>
          <p:nvPr/>
        </p:nvSpPr>
        <p:spPr bwMode="auto">
          <a:xfrm>
            <a:off x="708752" y="756745"/>
            <a:ext cx="4619993" cy="284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288000" eaLnBrk="1" hangingPunct="1"/>
            <a:r>
              <a:rPr lang="en-AU" sz="4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CABINET MEETING UPDATE</a:t>
            </a:r>
          </a:p>
          <a:p>
            <a:pPr algn="ctr" defTabSz="288000" eaLnBrk="1" hangingPunct="1"/>
            <a:endParaRPr lang="en-AU" sz="40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 defTabSz="288000" eaLnBrk="1" hangingPunct="1"/>
            <a:r>
              <a:rPr lang="en-AU" sz="4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“Getting out from under the doona”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12AF55-0CD4-1E46-AA03-6BA8A3357FB7}"/>
              </a:ext>
            </a:extLst>
          </p:cNvPr>
          <p:cNvSpPr/>
          <p:nvPr/>
        </p:nvSpPr>
        <p:spPr>
          <a:xfrm>
            <a:off x="0" y="5906997"/>
            <a:ext cx="12192000" cy="970671"/>
          </a:xfrm>
          <a:prstGeom prst="rect">
            <a:avLst/>
          </a:prstGeom>
          <a:solidFill>
            <a:srgbClr val="001F60"/>
          </a:solidFill>
          <a:ln>
            <a:solidFill>
              <a:srgbClr val="001F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654A06E-3B37-DA46-843B-2A3280FC03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2" t="34667" r="26412" b="34745"/>
          <a:stretch/>
        </p:blipFill>
        <p:spPr>
          <a:xfrm>
            <a:off x="9628095" y="5991169"/>
            <a:ext cx="2176566" cy="8023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EAEF14-E1EF-A340-BAD5-8810990B0DD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582037" y="1432582"/>
            <a:ext cx="5425714" cy="304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084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32D5BEE-2127-4AE7-B44F-12023D3975DD}"/>
              </a:ext>
            </a:extLst>
          </p:cNvPr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1F3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4000" b="1" dirty="0"/>
          </a:p>
          <a:p>
            <a:r>
              <a:rPr lang="en-AU" sz="4000" b="1" dirty="0"/>
              <a:t>3 STEP ROADMAP TO RECOVERY</a:t>
            </a:r>
          </a:p>
          <a:p>
            <a:endParaRPr lang="en-AU" sz="40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A5211F-1E47-604D-B131-0F784E67BEA9}"/>
              </a:ext>
            </a:extLst>
          </p:cNvPr>
          <p:cNvSpPr/>
          <p:nvPr/>
        </p:nvSpPr>
        <p:spPr>
          <a:xfrm>
            <a:off x="0" y="6118412"/>
            <a:ext cx="12192000" cy="759256"/>
          </a:xfrm>
          <a:prstGeom prst="rect">
            <a:avLst/>
          </a:prstGeom>
          <a:solidFill>
            <a:srgbClr val="1D355E"/>
          </a:solidFill>
          <a:ln>
            <a:solidFill>
              <a:srgbClr val="001F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Google Shape;795;p80">
            <a:extLst>
              <a:ext uri="{FF2B5EF4-FFF2-40B4-BE49-F238E27FC236}">
                <a16:creationId xmlns:a16="http://schemas.microsoft.com/office/drawing/2014/main" id="{3FF6F8E0-BBEA-E643-903E-D4EC62BC34D6}"/>
              </a:ext>
            </a:extLst>
          </p:cNvPr>
          <p:cNvSpPr txBox="1"/>
          <p:nvPr/>
        </p:nvSpPr>
        <p:spPr>
          <a:xfrm>
            <a:off x="1185754" y="6248671"/>
            <a:ext cx="9618470" cy="425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AU" sz="1600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662977D8-C4BC-2D43-B189-679BC091C8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2" t="34667" r="26412" b="34745"/>
          <a:stretch/>
        </p:blipFill>
        <p:spPr>
          <a:xfrm>
            <a:off x="10217564" y="6182626"/>
            <a:ext cx="1802249" cy="66434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F021E0A-92A0-474E-85A0-70C3D5D8B196}"/>
              </a:ext>
            </a:extLst>
          </p:cNvPr>
          <p:cNvSpPr/>
          <p:nvPr/>
        </p:nvSpPr>
        <p:spPr>
          <a:xfrm>
            <a:off x="338667" y="762000"/>
            <a:ext cx="1236133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AU" sz="2400" dirty="0"/>
          </a:p>
          <a:p>
            <a:r>
              <a:rPr lang="en-AU" sz="2800" dirty="0"/>
              <a:t> </a:t>
            </a:r>
          </a:p>
          <a:p>
            <a:endParaRPr lang="en-AU" sz="2400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8C5F13F7-6D8E-8C4A-8A48-07C27A89B6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456" t="22961" r="12438" b="59181"/>
          <a:stretch/>
        </p:blipFill>
        <p:spPr>
          <a:xfrm>
            <a:off x="189185" y="1340069"/>
            <a:ext cx="11988863" cy="333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969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32D5BEE-2127-4AE7-B44F-12023D3975DD}"/>
              </a:ext>
            </a:extLst>
          </p:cNvPr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1F3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4000" b="1" dirty="0"/>
          </a:p>
          <a:p>
            <a:r>
              <a:rPr lang="en-AU" sz="4000" b="1" dirty="0"/>
              <a:t>STEP 2</a:t>
            </a:r>
          </a:p>
          <a:p>
            <a:endParaRPr lang="en-AU" sz="40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A5211F-1E47-604D-B131-0F784E67BEA9}"/>
              </a:ext>
            </a:extLst>
          </p:cNvPr>
          <p:cNvSpPr/>
          <p:nvPr/>
        </p:nvSpPr>
        <p:spPr>
          <a:xfrm>
            <a:off x="0" y="6118412"/>
            <a:ext cx="12192000" cy="759256"/>
          </a:xfrm>
          <a:prstGeom prst="rect">
            <a:avLst/>
          </a:prstGeom>
          <a:solidFill>
            <a:srgbClr val="1D355E"/>
          </a:solidFill>
          <a:ln>
            <a:solidFill>
              <a:srgbClr val="001F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Google Shape;795;p80">
            <a:extLst>
              <a:ext uri="{FF2B5EF4-FFF2-40B4-BE49-F238E27FC236}">
                <a16:creationId xmlns:a16="http://schemas.microsoft.com/office/drawing/2014/main" id="{3FF6F8E0-BBEA-E643-903E-D4EC62BC34D6}"/>
              </a:ext>
            </a:extLst>
          </p:cNvPr>
          <p:cNvSpPr txBox="1"/>
          <p:nvPr/>
        </p:nvSpPr>
        <p:spPr>
          <a:xfrm>
            <a:off x="1185754" y="6248671"/>
            <a:ext cx="9618470" cy="425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AU" sz="1600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662977D8-C4BC-2D43-B189-679BC091C8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2" t="34667" r="26412" b="34745"/>
          <a:stretch/>
        </p:blipFill>
        <p:spPr>
          <a:xfrm>
            <a:off x="10217564" y="6182626"/>
            <a:ext cx="1802249" cy="66434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F021E0A-92A0-474E-85A0-70C3D5D8B196}"/>
              </a:ext>
            </a:extLst>
          </p:cNvPr>
          <p:cNvSpPr/>
          <p:nvPr/>
        </p:nvSpPr>
        <p:spPr>
          <a:xfrm>
            <a:off x="903111" y="828045"/>
            <a:ext cx="82408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AU" dirty="0"/>
          </a:p>
          <a:p>
            <a:endParaRPr lang="en-AU" dirty="0"/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FD15AE9E-110D-A64D-B632-363AE0D5E4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898" t="40104" r="16047" b="42216"/>
          <a:stretch/>
        </p:blipFill>
        <p:spPr>
          <a:xfrm>
            <a:off x="205699" y="1357694"/>
            <a:ext cx="11578579" cy="345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473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32D5BEE-2127-4AE7-B44F-12023D3975DD}"/>
              </a:ext>
            </a:extLst>
          </p:cNvPr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1F3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4000" b="1" dirty="0"/>
              <a:t>STEP 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A5211F-1E47-604D-B131-0F784E67BEA9}"/>
              </a:ext>
            </a:extLst>
          </p:cNvPr>
          <p:cNvSpPr/>
          <p:nvPr/>
        </p:nvSpPr>
        <p:spPr>
          <a:xfrm>
            <a:off x="0" y="6118412"/>
            <a:ext cx="12192000" cy="759256"/>
          </a:xfrm>
          <a:prstGeom prst="rect">
            <a:avLst/>
          </a:prstGeom>
          <a:solidFill>
            <a:srgbClr val="1D355E"/>
          </a:solidFill>
          <a:ln>
            <a:solidFill>
              <a:srgbClr val="001F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Google Shape;795;p80">
            <a:extLst>
              <a:ext uri="{FF2B5EF4-FFF2-40B4-BE49-F238E27FC236}">
                <a16:creationId xmlns:a16="http://schemas.microsoft.com/office/drawing/2014/main" id="{3FF6F8E0-BBEA-E643-903E-D4EC62BC34D6}"/>
              </a:ext>
            </a:extLst>
          </p:cNvPr>
          <p:cNvSpPr txBox="1"/>
          <p:nvPr/>
        </p:nvSpPr>
        <p:spPr>
          <a:xfrm>
            <a:off x="1185754" y="6248671"/>
            <a:ext cx="9618470" cy="425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AU" sz="1600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662977D8-C4BC-2D43-B189-679BC091C8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2" t="34667" r="26412" b="34745"/>
          <a:stretch/>
        </p:blipFill>
        <p:spPr>
          <a:xfrm>
            <a:off x="10217564" y="6182626"/>
            <a:ext cx="1802249" cy="664345"/>
          </a:xfrm>
          <a:prstGeom prst="rect">
            <a:avLst/>
          </a:prstGeom>
        </p:spPr>
      </p:pic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3E9F1459-9E33-8643-AFC9-75146F10C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7691" t="57742" r="12437" b="24280"/>
          <a:stretch/>
        </p:blipFill>
        <p:spPr>
          <a:xfrm>
            <a:off x="248686" y="1394096"/>
            <a:ext cx="12192000" cy="343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279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32D5BEE-2127-4AE7-B44F-12023D3975DD}"/>
              </a:ext>
            </a:extLst>
          </p:cNvPr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1F3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4000" b="1" dirty="0"/>
          </a:p>
          <a:p>
            <a:r>
              <a:rPr lang="en-AU" sz="4000" b="1" dirty="0"/>
              <a:t>THE TURNAROUND</a:t>
            </a:r>
          </a:p>
          <a:p>
            <a:endParaRPr lang="en-AU" sz="40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A5211F-1E47-604D-B131-0F784E67BEA9}"/>
              </a:ext>
            </a:extLst>
          </p:cNvPr>
          <p:cNvSpPr/>
          <p:nvPr/>
        </p:nvSpPr>
        <p:spPr>
          <a:xfrm>
            <a:off x="0" y="6118412"/>
            <a:ext cx="12192000" cy="759256"/>
          </a:xfrm>
          <a:prstGeom prst="rect">
            <a:avLst/>
          </a:prstGeom>
          <a:solidFill>
            <a:srgbClr val="1D355E"/>
          </a:solidFill>
          <a:ln>
            <a:solidFill>
              <a:srgbClr val="001F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Google Shape;795;p80">
            <a:extLst>
              <a:ext uri="{FF2B5EF4-FFF2-40B4-BE49-F238E27FC236}">
                <a16:creationId xmlns:a16="http://schemas.microsoft.com/office/drawing/2014/main" id="{3FF6F8E0-BBEA-E643-903E-D4EC62BC34D6}"/>
              </a:ext>
            </a:extLst>
          </p:cNvPr>
          <p:cNvSpPr txBox="1"/>
          <p:nvPr/>
        </p:nvSpPr>
        <p:spPr>
          <a:xfrm>
            <a:off x="1185754" y="6248671"/>
            <a:ext cx="9618470" cy="425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AU" sz="1600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662977D8-C4BC-2D43-B189-679BC091C8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2" t="34667" r="26412" b="34745"/>
          <a:stretch/>
        </p:blipFill>
        <p:spPr>
          <a:xfrm>
            <a:off x="10217564" y="6182626"/>
            <a:ext cx="1802249" cy="66434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39ECFB-6ED4-3447-8CEF-9D489BCC8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468" y="1016000"/>
            <a:ext cx="11142132" cy="51609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sz="3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8B9507D-91E7-934C-99CA-07C5D90601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49" t="17471" r="34147" b="11854"/>
          <a:stretch/>
        </p:blipFill>
        <p:spPr>
          <a:xfrm>
            <a:off x="3436881" y="866016"/>
            <a:ext cx="5044966" cy="517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96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32D5BEE-2127-4AE7-B44F-12023D3975DD}"/>
              </a:ext>
            </a:extLst>
          </p:cNvPr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1F3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4000" b="1" dirty="0"/>
              <a:t>“WALK BEFORE WE RUN”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A5211F-1E47-604D-B131-0F784E67BEA9}"/>
              </a:ext>
            </a:extLst>
          </p:cNvPr>
          <p:cNvSpPr/>
          <p:nvPr/>
        </p:nvSpPr>
        <p:spPr>
          <a:xfrm>
            <a:off x="0" y="6118412"/>
            <a:ext cx="12192000" cy="759256"/>
          </a:xfrm>
          <a:prstGeom prst="rect">
            <a:avLst/>
          </a:prstGeom>
          <a:solidFill>
            <a:srgbClr val="1D355E"/>
          </a:solidFill>
          <a:ln>
            <a:solidFill>
              <a:srgbClr val="001F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Google Shape;795;p80">
            <a:extLst>
              <a:ext uri="{FF2B5EF4-FFF2-40B4-BE49-F238E27FC236}">
                <a16:creationId xmlns:a16="http://schemas.microsoft.com/office/drawing/2014/main" id="{3FF6F8E0-BBEA-E643-903E-D4EC62BC34D6}"/>
              </a:ext>
            </a:extLst>
          </p:cNvPr>
          <p:cNvSpPr txBox="1"/>
          <p:nvPr/>
        </p:nvSpPr>
        <p:spPr>
          <a:xfrm>
            <a:off x="1185754" y="6248671"/>
            <a:ext cx="9618470" cy="425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AU" sz="1600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662977D8-C4BC-2D43-B189-679BC091C8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2" t="34667" r="26412" b="34745"/>
          <a:stretch/>
        </p:blipFill>
        <p:spPr>
          <a:xfrm>
            <a:off x="10217564" y="6182626"/>
            <a:ext cx="1802249" cy="66434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39ECFB-6ED4-3447-8CEF-9D489BCC8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559" y="1119352"/>
            <a:ext cx="10721329" cy="5057612"/>
          </a:xfrm>
        </p:spPr>
        <p:txBody>
          <a:bodyPr>
            <a:normAutofit/>
          </a:bodyPr>
          <a:lstStyle/>
          <a:p>
            <a:r>
              <a:rPr lang="en-US" dirty="0"/>
              <a:t>RBA modelling scenario;</a:t>
            </a:r>
          </a:p>
          <a:p>
            <a:r>
              <a:rPr lang="en-US" dirty="0"/>
              <a:t>8% unemployment mid-2022</a:t>
            </a:r>
          </a:p>
          <a:p>
            <a:r>
              <a:rPr lang="en-US" dirty="0"/>
              <a:t>2% smaller economy</a:t>
            </a:r>
          </a:p>
          <a:p>
            <a:r>
              <a:rPr lang="en-US" dirty="0"/>
              <a:t>$160B in mortgages and business loans deferred in 6 months</a:t>
            </a:r>
          </a:p>
          <a:p>
            <a:r>
              <a:rPr lang="en-US" dirty="0"/>
              <a:t>200,000 businesses</a:t>
            </a:r>
          </a:p>
          <a:p>
            <a:r>
              <a:rPr lang="en-US" dirty="0"/>
              <a:t>Half the workforce is on </a:t>
            </a:r>
            <a:r>
              <a:rPr lang="en-US" dirty="0" err="1"/>
              <a:t>Jobkeeper</a:t>
            </a:r>
            <a:r>
              <a:rPr lang="en-US" dirty="0"/>
              <a:t> or Jobseeker</a:t>
            </a:r>
          </a:p>
          <a:p>
            <a:r>
              <a:rPr lang="en-US" dirty="0"/>
              <a:t>1M extra people on welfare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754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32D5BEE-2127-4AE7-B44F-12023D3975DD}"/>
              </a:ext>
            </a:extLst>
          </p:cNvPr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1F3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4000" b="1" dirty="0"/>
              <a:t>THE WAY FORWARD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A5211F-1E47-604D-B131-0F784E67BEA9}"/>
              </a:ext>
            </a:extLst>
          </p:cNvPr>
          <p:cNvSpPr/>
          <p:nvPr/>
        </p:nvSpPr>
        <p:spPr>
          <a:xfrm>
            <a:off x="0" y="6118412"/>
            <a:ext cx="12192000" cy="759256"/>
          </a:xfrm>
          <a:prstGeom prst="rect">
            <a:avLst/>
          </a:prstGeom>
          <a:solidFill>
            <a:srgbClr val="1D355E"/>
          </a:solidFill>
          <a:ln>
            <a:solidFill>
              <a:srgbClr val="001F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Google Shape;795;p80">
            <a:extLst>
              <a:ext uri="{FF2B5EF4-FFF2-40B4-BE49-F238E27FC236}">
                <a16:creationId xmlns:a16="http://schemas.microsoft.com/office/drawing/2014/main" id="{3FF6F8E0-BBEA-E643-903E-D4EC62BC34D6}"/>
              </a:ext>
            </a:extLst>
          </p:cNvPr>
          <p:cNvSpPr txBox="1"/>
          <p:nvPr/>
        </p:nvSpPr>
        <p:spPr>
          <a:xfrm>
            <a:off x="1185754" y="6248671"/>
            <a:ext cx="9618470" cy="425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AU" sz="1600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662977D8-C4BC-2D43-B189-679BC091C8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2" t="34667" r="26412" b="34745"/>
          <a:stretch/>
        </p:blipFill>
        <p:spPr>
          <a:xfrm>
            <a:off x="10217564" y="6182626"/>
            <a:ext cx="1802249" cy="66434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39ECFB-6ED4-3447-8CEF-9D489BCC8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324" y="1277007"/>
            <a:ext cx="10705565" cy="48999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STEP 1: $3.1B and 250K jobs per month</a:t>
            </a:r>
          </a:p>
          <a:p>
            <a:pPr marL="0" indent="0">
              <a:buNone/>
            </a:pPr>
            <a:r>
              <a:rPr lang="en-US" sz="3600" dirty="0"/>
              <a:t>STEP 2: $3B and 275K jobs per month</a:t>
            </a:r>
          </a:p>
          <a:p>
            <a:pPr marL="0" indent="0">
              <a:buNone/>
            </a:pPr>
            <a:r>
              <a:rPr lang="en-US" sz="3600" dirty="0"/>
              <a:t>STEP 3: $3.3B and 325K jobs per month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International travel a long way off</a:t>
            </a:r>
          </a:p>
          <a:p>
            <a:r>
              <a:rPr lang="en-US" sz="3600" dirty="0"/>
              <a:t>But for foreign students (considering in step 3)</a:t>
            </a:r>
          </a:p>
        </p:txBody>
      </p:sp>
    </p:spTree>
    <p:extLst>
      <p:ext uri="{BB962C8B-B14F-4D97-AF65-F5344CB8AC3E}">
        <p14:creationId xmlns:p14="http://schemas.microsoft.com/office/powerpoint/2010/main" val="3751773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32D5BEE-2127-4AE7-B44F-12023D3975DD}"/>
              </a:ext>
            </a:extLst>
          </p:cNvPr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1F3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4000" b="1" dirty="0"/>
          </a:p>
          <a:p>
            <a:r>
              <a:rPr lang="en-AU" sz="4000" b="1" dirty="0"/>
              <a:t>THE TURNAROUND</a:t>
            </a:r>
          </a:p>
          <a:p>
            <a:endParaRPr lang="en-AU" sz="40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A5211F-1E47-604D-B131-0F784E67BEA9}"/>
              </a:ext>
            </a:extLst>
          </p:cNvPr>
          <p:cNvSpPr/>
          <p:nvPr/>
        </p:nvSpPr>
        <p:spPr>
          <a:xfrm>
            <a:off x="0" y="6118412"/>
            <a:ext cx="12192000" cy="759256"/>
          </a:xfrm>
          <a:prstGeom prst="rect">
            <a:avLst/>
          </a:prstGeom>
          <a:solidFill>
            <a:srgbClr val="1D355E"/>
          </a:solidFill>
          <a:ln>
            <a:solidFill>
              <a:srgbClr val="001F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Google Shape;795;p80">
            <a:extLst>
              <a:ext uri="{FF2B5EF4-FFF2-40B4-BE49-F238E27FC236}">
                <a16:creationId xmlns:a16="http://schemas.microsoft.com/office/drawing/2014/main" id="{3FF6F8E0-BBEA-E643-903E-D4EC62BC34D6}"/>
              </a:ext>
            </a:extLst>
          </p:cNvPr>
          <p:cNvSpPr txBox="1"/>
          <p:nvPr/>
        </p:nvSpPr>
        <p:spPr>
          <a:xfrm>
            <a:off x="1185754" y="6248671"/>
            <a:ext cx="9618470" cy="425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AU" sz="1600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662977D8-C4BC-2D43-B189-679BC091C8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2" t="34667" r="26412" b="34745"/>
          <a:stretch/>
        </p:blipFill>
        <p:spPr>
          <a:xfrm>
            <a:off x="10217564" y="6182626"/>
            <a:ext cx="1802249" cy="66434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39ECFB-6ED4-3447-8CEF-9D489BCC8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468" y="1016000"/>
            <a:ext cx="11142132" cy="51609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sz="3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D29EA80-7AE4-6349-AF12-67588AF0DE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81" t="14816" r="11014" b="43218"/>
          <a:stretch/>
        </p:blipFill>
        <p:spPr>
          <a:xfrm>
            <a:off x="546058" y="850676"/>
            <a:ext cx="10897862" cy="514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567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32D5BEE-2127-4AE7-B44F-12023D3975DD}"/>
              </a:ext>
            </a:extLst>
          </p:cNvPr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1F3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4000" b="1" dirty="0"/>
          </a:p>
          <a:p>
            <a:r>
              <a:rPr lang="en-AU" sz="4000" b="1" dirty="0"/>
              <a:t>NEW DAWNING</a:t>
            </a:r>
          </a:p>
          <a:p>
            <a:endParaRPr lang="en-AU" sz="40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A5211F-1E47-604D-B131-0F784E67BEA9}"/>
              </a:ext>
            </a:extLst>
          </p:cNvPr>
          <p:cNvSpPr/>
          <p:nvPr/>
        </p:nvSpPr>
        <p:spPr>
          <a:xfrm>
            <a:off x="0" y="6118412"/>
            <a:ext cx="12192000" cy="759256"/>
          </a:xfrm>
          <a:prstGeom prst="rect">
            <a:avLst/>
          </a:prstGeom>
          <a:solidFill>
            <a:srgbClr val="1D355E"/>
          </a:solidFill>
          <a:ln>
            <a:solidFill>
              <a:srgbClr val="001F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Google Shape;795;p80">
            <a:extLst>
              <a:ext uri="{FF2B5EF4-FFF2-40B4-BE49-F238E27FC236}">
                <a16:creationId xmlns:a16="http://schemas.microsoft.com/office/drawing/2014/main" id="{3FF6F8E0-BBEA-E643-903E-D4EC62BC34D6}"/>
              </a:ext>
            </a:extLst>
          </p:cNvPr>
          <p:cNvSpPr txBox="1"/>
          <p:nvPr/>
        </p:nvSpPr>
        <p:spPr>
          <a:xfrm>
            <a:off x="1185754" y="6248671"/>
            <a:ext cx="9618470" cy="425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AU" sz="1600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662977D8-C4BC-2D43-B189-679BC091C8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2" t="34667" r="26412" b="34745"/>
          <a:stretch/>
        </p:blipFill>
        <p:spPr>
          <a:xfrm>
            <a:off x="10217564" y="6182626"/>
            <a:ext cx="1802249" cy="66434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39ECFB-6ED4-3447-8CEF-9D489BCC8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468" y="1016000"/>
            <a:ext cx="11142132" cy="51609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sz="3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1553E483-697B-2F48-8F9D-9F78A40514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94" t="56321" r="10872" b="6228"/>
          <a:stretch/>
        </p:blipFill>
        <p:spPr>
          <a:xfrm>
            <a:off x="361038" y="971821"/>
            <a:ext cx="11658775" cy="487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668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23102</TotalTime>
  <Words>128</Words>
  <Application>Microsoft Office PowerPoint</Application>
  <PresentationFormat>Widescreen</PresentationFormat>
  <Paragraphs>47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Helvetica Neue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Grubisa</dc:creator>
  <cp:lastModifiedBy>Fenbri Lie</cp:lastModifiedBy>
  <cp:revision>81</cp:revision>
  <dcterms:created xsi:type="dcterms:W3CDTF">2020-03-29T22:17:56Z</dcterms:created>
  <dcterms:modified xsi:type="dcterms:W3CDTF">2020-05-08T05:43:18Z</dcterms:modified>
</cp:coreProperties>
</file>