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1" r:id="rId2"/>
    <p:sldId id="2614" r:id="rId3"/>
    <p:sldId id="2635" r:id="rId4"/>
    <p:sldId id="2636" r:id="rId5"/>
    <p:sldId id="2624" r:id="rId6"/>
    <p:sldId id="2637" r:id="rId7"/>
    <p:sldId id="2638" r:id="rId8"/>
    <p:sldId id="2639" r:id="rId9"/>
    <p:sldId id="2640" r:id="rId10"/>
    <p:sldId id="2660" r:id="rId11"/>
    <p:sldId id="2642" r:id="rId12"/>
    <p:sldId id="2643" r:id="rId13"/>
    <p:sldId id="2644" r:id="rId14"/>
    <p:sldId id="2645" r:id="rId15"/>
    <p:sldId id="2646" r:id="rId16"/>
    <p:sldId id="2647" r:id="rId17"/>
    <p:sldId id="2648" r:id="rId18"/>
    <p:sldId id="2649" r:id="rId19"/>
    <p:sldId id="2650" r:id="rId20"/>
    <p:sldId id="2651" r:id="rId21"/>
    <p:sldId id="2653" r:id="rId22"/>
    <p:sldId id="2655" r:id="rId23"/>
    <p:sldId id="2656" r:id="rId24"/>
    <p:sldId id="2657" r:id="rId25"/>
    <p:sldId id="2658" r:id="rId26"/>
    <p:sldId id="26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94"/>
  </p:normalViewPr>
  <p:slideViewPr>
    <p:cSldViewPr snapToGrid="0" snapToObjects="1">
      <p:cViewPr varScale="1">
        <p:scale>
          <a:sx n="113" d="100"/>
          <a:sy n="113" d="100"/>
        </p:scale>
        <p:origin x="1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AE2C-0874-BA48-8A1E-2CC78689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54827-6A0C-F948-B35B-55ECFD339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0C9B5-9A5E-694C-B384-DF04B4AE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524EC-DEE4-1D42-A72E-F364181C4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1BD12-9221-1740-BE18-4429A520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36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46-E344-5A42-AE61-FF8C96E74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692C2-D606-6D49-8594-81EAC83BC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64739-E672-1345-8F7D-0DAF587B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23FB0-DF14-5544-823A-00EF72D3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B91DA-0B54-2F4D-B0A6-65598AF4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585555-3F26-6B45-9F5C-84D38CF81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564C3C-6D00-BA4D-B3C2-59D07D000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22C01-7024-6A42-9B09-5F60D8EA8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5E964-56D9-2043-9AB3-D562903A5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6F5E7-F449-E14F-B549-56FF9B97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3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18DF-BAB7-7E43-9B24-3A2A6BB1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0B24D-2375-5E48-920B-3BAEE0DCD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E184A-F5B9-0247-9B9B-5C1C0B42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1BD63-9CC9-4A4E-968A-8B870DF9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B3C0-B241-1A49-9B5F-9675E16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3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73F4-D94B-414E-8F88-CEF7E655E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F372F-44DD-0440-ADBC-77FD0F771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37CA4-D849-0147-A002-701869F1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C0459-3DCB-A94F-8C73-B8133174D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87141-1B37-F347-AD03-2CAF846CB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2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8525-1F11-EF41-848D-6CE6E09C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585AF-3743-044A-B49E-B19A0A233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3D323B-207F-D647-927C-12BEA1D6B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9BA1F2-8458-544F-8203-C1028091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BCEC3-6702-3941-A339-393A15C0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CAEA7-B1DB-6942-B3C7-41B3858E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5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14A0-8924-D640-AB20-BD24DEEB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80787-B8EE-4C4A-B411-953B921D0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68D5D-538F-3B4E-B702-DB096BDC0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E52CA-B89B-A44F-81CB-8BA99B7F2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BF301-B033-CA4D-9385-15012C781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D376A7-AC2A-D84D-9C47-7EDE3BEF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B2404-098F-CD45-AD60-597082450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D0818-23BD-B943-95DF-B5562460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6F38-DB65-5B4C-9802-2936460F9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1BE86-1B76-8F4F-945D-9786AB1B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3416A-66D3-2849-8C78-E09742610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8863C-9DB2-3C47-B45A-C2CF6189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6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793D2-4E2D-1340-B094-B3A31480C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81722-B8E5-BF41-937E-AC86F596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AC178-9529-8449-BAC2-8AD4AE76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C2F1-58D9-0445-A325-303115E9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51B53-A2CA-FC44-A470-ECBD3F84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05FD3-6891-CA48-94DE-9CF7ADD69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92FF5-11F4-1A44-8C92-F0602670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32B40-EF98-5E48-922D-077CF1C9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DC1AE-8AFC-6E46-9321-5C87EC14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3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3D04-7111-3E4C-891B-353CA56D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CB4D38-2045-B04B-87CE-203861063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BB983-A6F2-F04D-A402-28F2A45AC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D2CA0-B3DB-7941-B3E0-CA6C422E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5463-B573-DC4F-90FC-1DE135E5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1FC05-07C7-8645-9F35-619C5100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0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76FE8-FC59-F74D-8815-BEA043602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2AA8E-6C19-2944-BBB9-3680B87E4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300E-1D54-FD4B-B33F-03707E756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BFB8C-E678-F045-BBAA-FFBD0E03A534}" type="datetimeFigureOut">
              <a:rPr lang="en-US" smtClean="0"/>
              <a:t>5/7/20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B2905-AE10-CF4B-96A9-E2289C3CB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12CF2-0950-1742-8B71-F49CF39BB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F646-AC0C-354F-8237-BDC21F2AE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4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9F3A0E-F990-4635-BD90-F21690695DCA}"/>
              </a:ext>
            </a:extLst>
          </p:cNvPr>
          <p:cNvSpPr/>
          <p:nvPr/>
        </p:nvSpPr>
        <p:spPr>
          <a:xfrm>
            <a:off x="0" y="0"/>
            <a:ext cx="12192000" cy="59436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 l="-558" t="-4680" r="-3138" b="-16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09E8AC-8622-42AB-8130-5EEC6EBD09A2}"/>
              </a:ext>
            </a:extLst>
          </p:cNvPr>
          <p:cNvSpPr/>
          <p:nvPr/>
        </p:nvSpPr>
        <p:spPr>
          <a:xfrm>
            <a:off x="708752" y="572876"/>
            <a:ext cx="10774496" cy="4997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36BE49-C2F7-419D-8F0A-7DD6E6634B05}"/>
              </a:ext>
            </a:extLst>
          </p:cNvPr>
          <p:cNvSpPr txBox="1">
            <a:spLocks/>
          </p:cNvSpPr>
          <p:nvPr/>
        </p:nvSpPr>
        <p:spPr bwMode="auto">
          <a:xfrm>
            <a:off x="1581374" y="1506072"/>
            <a:ext cx="4267479" cy="209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288000" eaLnBrk="1" hangingPunct="1"/>
            <a:r>
              <a:rPr lang="en-AU" sz="4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ARE BANKS LENDING AND AM I PAYING TOO MUCH?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2AF55-0CD4-1E46-AA03-6BA8A3357FB7}"/>
              </a:ext>
            </a:extLst>
          </p:cNvPr>
          <p:cNvSpPr/>
          <p:nvPr/>
        </p:nvSpPr>
        <p:spPr>
          <a:xfrm>
            <a:off x="0" y="5906997"/>
            <a:ext cx="12192000" cy="970671"/>
          </a:xfrm>
          <a:prstGeom prst="rect">
            <a:avLst/>
          </a:prstGeom>
          <a:solidFill>
            <a:srgbClr val="001F60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DCF30E-1ECD-4F4B-A72F-C8E76AB6C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300" y="1302738"/>
            <a:ext cx="4551527" cy="333812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654A06E-3B37-DA46-843B-2A3280FC0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9628095" y="5991169"/>
            <a:ext cx="2176566" cy="8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84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MELBOURNE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88E3D5-3C39-9542-8748-EFD12B2DE1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" t="21975" r="19100" b="8884"/>
          <a:stretch/>
        </p:blipFill>
        <p:spPr>
          <a:xfrm>
            <a:off x="1586089" y="893086"/>
            <a:ext cx="9019822" cy="49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41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BRISBANE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093697-92FA-6547-8F17-64F6FE1F5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" t="20740" r="20524" b="11406"/>
          <a:stretch/>
        </p:blipFill>
        <p:spPr>
          <a:xfrm>
            <a:off x="1185754" y="894231"/>
            <a:ext cx="9314453" cy="50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23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ADELAIDE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A89669-F665-B547-BCD7-25ADD1B7C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001" r="19100" b="8884"/>
          <a:stretch/>
        </p:blipFill>
        <p:spPr>
          <a:xfrm>
            <a:off x="1487311" y="939675"/>
            <a:ext cx="8912578" cy="505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8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PERTH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71808FD-8421-E84A-A284-853C03C94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494" r="19100" b="8885"/>
          <a:stretch/>
        </p:blipFill>
        <p:spPr>
          <a:xfrm>
            <a:off x="1609466" y="877298"/>
            <a:ext cx="8771046" cy="494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6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HOBART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B0A8771-85EE-B94A-9D63-5F1BC8FDA6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000" r="19100" b="8885"/>
          <a:stretch/>
        </p:blipFill>
        <p:spPr>
          <a:xfrm>
            <a:off x="1185754" y="850936"/>
            <a:ext cx="9153556" cy="51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09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DARWIN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F8E767-C274-8945-954F-EE9AFF655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1235" r="19100" b="8885"/>
          <a:stretch/>
        </p:blipFill>
        <p:spPr>
          <a:xfrm>
            <a:off x="1366822" y="841545"/>
            <a:ext cx="9153555" cy="51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6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ACT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23D0A3-6388-5449-A171-0FFC2B461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19753" r="19100" b="8885"/>
          <a:stretch/>
        </p:blipFill>
        <p:spPr>
          <a:xfrm>
            <a:off x="1436511" y="846220"/>
            <a:ext cx="9014178" cy="51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56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SETTLED SALES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0BB133-C729-F045-BDE4-1247977DA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19754" r="19100" b="8884"/>
          <a:stretch/>
        </p:blipFill>
        <p:spPr>
          <a:xfrm>
            <a:off x="1185754" y="920448"/>
            <a:ext cx="8771046" cy="499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7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SALES VOLUMES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B8F7C9-EA0C-8049-BA9A-476B6B429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001" r="19100" b="8883"/>
          <a:stretch/>
        </p:blipFill>
        <p:spPr>
          <a:xfrm>
            <a:off x="1646191" y="958404"/>
            <a:ext cx="8594818" cy="48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42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VENDOR DISCOUNTING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AD2403-2628-0B45-B221-AC01A4C77E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246" r="19100" b="8885"/>
          <a:stretch/>
        </p:blipFill>
        <p:spPr>
          <a:xfrm>
            <a:off x="1436510" y="933004"/>
            <a:ext cx="9014179" cy="50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4000" b="1" dirty="0"/>
          </a:p>
          <a:p>
            <a:r>
              <a:rPr lang="en-AU" sz="4000" b="1" dirty="0"/>
              <a:t>CURRENT RATES - RESIDENTIAL OWNER OCCUPIED </a:t>
            </a:r>
          </a:p>
          <a:p>
            <a:endParaRPr lang="en-AU" sz="4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8" y="1016000"/>
            <a:ext cx="11142132" cy="5160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3600" b="1" dirty="0"/>
              <a:t>VARIABLE</a:t>
            </a:r>
            <a:endParaRPr lang="en-AU" sz="3600" dirty="0"/>
          </a:p>
          <a:p>
            <a:r>
              <a:rPr lang="en-AU" sz="3600" dirty="0"/>
              <a:t>2.79% - 2.85% - Principal and Interest</a:t>
            </a:r>
          </a:p>
          <a:p>
            <a:r>
              <a:rPr lang="en-AU" sz="3600" dirty="0"/>
              <a:t>3.50% - 3.55% - Interest Only</a:t>
            </a:r>
          </a:p>
          <a:p>
            <a:endParaRPr lang="en-AU" sz="3600" dirty="0"/>
          </a:p>
          <a:p>
            <a:pPr marL="0" indent="0">
              <a:buNone/>
            </a:pPr>
            <a:r>
              <a:rPr lang="en-AU" sz="3600" b="1" dirty="0"/>
              <a:t>FIXED</a:t>
            </a:r>
            <a:endParaRPr lang="en-AU" sz="3600" dirty="0"/>
          </a:p>
          <a:p>
            <a:r>
              <a:rPr lang="en-AU" sz="3600" dirty="0"/>
              <a:t>2 YEARS: 2.19% - 2.25%  - Principal and Interest</a:t>
            </a:r>
          </a:p>
          <a:p>
            <a:r>
              <a:rPr lang="en-AU" sz="3600" dirty="0"/>
              <a:t>3 YEARS: 2.29% - 2.49% - Principal and Interest</a:t>
            </a:r>
          </a:p>
          <a:p>
            <a:r>
              <a:rPr lang="en-AU" sz="3600" dirty="0"/>
              <a:t>3 YEARS: 2.95% - Interest Only</a:t>
            </a:r>
          </a:p>
          <a:p>
            <a:pPr marL="0" indent="0">
              <a:buNone/>
            </a:pPr>
            <a:endParaRPr lang="en-AU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04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NEW LISTINGS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EA29C49-F7E1-594E-8AEF-E14BFDAE7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1234" r="19100" b="8886"/>
          <a:stretch/>
        </p:blipFill>
        <p:spPr>
          <a:xfrm>
            <a:off x="1267014" y="905759"/>
            <a:ext cx="9153555" cy="51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35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TOTAL LISTINGS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ADB423-3593-D245-8D1D-0985BBCA4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" t="19754" r="19100" b="8994"/>
          <a:stretch/>
        </p:blipFill>
        <p:spPr>
          <a:xfrm>
            <a:off x="1372467" y="833707"/>
            <a:ext cx="9142266" cy="52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4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REGIONAL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9E11A4-BAAF-7B4B-AE40-DAF80A744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" t="20741" r="19099" b="8884"/>
          <a:stretch/>
        </p:blipFill>
        <p:spPr>
          <a:xfrm>
            <a:off x="1185753" y="933005"/>
            <a:ext cx="9061279" cy="50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66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CLEARANCE RATES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AD21AC-F3E6-734B-8ED4-3C02CBFCC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" t="20000" r="19754" b="11405"/>
          <a:stretch/>
        </p:blipFill>
        <p:spPr>
          <a:xfrm>
            <a:off x="1309512" y="861972"/>
            <a:ext cx="9314452" cy="51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5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FEWER AUCTIONS SCHEDULED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1B7704-BBD1-8C4C-9638-73960D5FE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742" r="19753" b="10784"/>
          <a:stretch/>
        </p:blipFill>
        <p:spPr>
          <a:xfrm>
            <a:off x="1185754" y="906818"/>
            <a:ext cx="9325742" cy="51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5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LENDING CONDITIONS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F1694E-DEDB-6240-B016-1E91FE1D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741" r="19100" b="8884"/>
          <a:stretch/>
        </p:blipFill>
        <p:spPr>
          <a:xfrm>
            <a:off x="1519222" y="870196"/>
            <a:ext cx="9153556" cy="51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7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NEW LENDING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9BC4E-39B9-F647-8653-78636F852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" t="20988" r="19100" b="8884"/>
          <a:stretch/>
        </p:blipFill>
        <p:spPr>
          <a:xfrm>
            <a:off x="1332117" y="791374"/>
            <a:ext cx="9325743" cy="52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6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4000" b="1" dirty="0"/>
          </a:p>
          <a:p>
            <a:r>
              <a:rPr lang="en-AU" sz="4000" b="1" dirty="0"/>
              <a:t>CURRENT RATES - RESIDENTIAL INVESTMENT </a:t>
            </a:r>
          </a:p>
          <a:p>
            <a:endParaRPr lang="en-AU" sz="4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021E0A-92A0-474E-85A0-70C3D5D8B196}"/>
              </a:ext>
            </a:extLst>
          </p:cNvPr>
          <p:cNvSpPr/>
          <p:nvPr/>
        </p:nvSpPr>
        <p:spPr>
          <a:xfrm>
            <a:off x="338667" y="762000"/>
            <a:ext cx="1236133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400" dirty="0"/>
          </a:p>
          <a:p>
            <a:r>
              <a:rPr lang="en-AU" sz="2800" b="1" dirty="0"/>
              <a:t>VARIABLE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Between 3.05% - 3.14% - Principal and Interest</a:t>
            </a:r>
          </a:p>
          <a:p>
            <a:r>
              <a:rPr lang="en-AU" sz="2800" dirty="0"/>
              <a:t>		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Between 3.05% - 3.59% - Interest Only</a:t>
            </a:r>
          </a:p>
          <a:p>
            <a:r>
              <a:rPr lang="en-AU" sz="2800" b="1" dirty="0"/>
              <a:t>FIXED</a:t>
            </a:r>
            <a:r>
              <a:rPr lang="en-AU" sz="2800" dirty="0"/>
              <a:t> </a:t>
            </a:r>
          </a:p>
          <a:p>
            <a:endParaRPr lang="en-A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2 years - 2.64% - Principal and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3 years - 2.69% - Principal and 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2 years - 2.79% - Interest Only</a:t>
            </a:r>
          </a:p>
          <a:p>
            <a:r>
              <a:rPr lang="en-AU" sz="2800" dirty="0"/>
              <a:t> </a:t>
            </a:r>
          </a:p>
          <a:p>
            <a:r>
              <a:rPr lang="en-AU" sz="2800" dirty="0"/>
              <a:t>Cash back offering with some lenders range from $1,500 - $4,000 per security</a:t>
            </a:r>
          </a:p>
          <a:p>
            <a:r>
              <a:rPr lang="en-AU" sz="2800" dirty="0"/>
              <a:t> </a:t>
            </a:r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359969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4000" b="1" dirty="0"/>
          </a:p>
          <a:p>
            <a:r>
              <a:rPr lang="en-AU" sz="4000" b="1" dirty="0"/>
              <a:t>CURRENT RATES – COMMERCIAL/BUSINESS LOANS</a:t>
            </a:r>
          </a:p>
          <a:p>
            <a:endParaRPr lang="en-AU" sz="40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021E0A-92A0-474E-85A0-70C3D5D8B196}"/>
              </a:ext>
            </a:extLst>
          </p:cNvPr>
          <p:cNvSpPr/>
          <p:nvPr/>
        </p:nvSpPr>
        <p:spPr>
          <a:xfrm>
            <a:off x="903111" y="828045"/>
            <a:ext cx="8240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63A947-1F51-F641-AE99-E18FBA0B240A}"/>
              </a:ext>
            </a:extLst>
          </p:cNvPr>
          <p:cNvSpPr/>
          <p:nvPr/>
        </p:nvSpPr>
        <p:spPr>
          <a:xfrm>
            <a:off x="903111" y="1354667"/>
            <a:ext cx="105946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dirty="0"/>
              <a:t>VARIABLE</a:t>
            </a:r>
          </a:p>
          <a:p>
            <a:endParaRPr lang="en-AU" sz="4000" b="1" dirty="0"/>
          </a:p>
          <a:p>
            <a:r>
              <a:rPr lang="en-AU" sz="4000" dirty="0"/>
              <a:t>Between  4.79% - 5.59% - Principal and Interest</a:t>
            </a:r>
          </a:p>
          <a:p>
            <a:r>
              <a:rPr lang="en-AU" sz="4000" dirty="0"/>
              <a:t>OR</a:t>
            </a:r>
          </a:p>
          <a:p>
            <a:r>
              <a:rPr lang="en-AU" sz="4000" dirty="0"/>
              <a:t>2 - 3 year  2.59</a:t>
            </a:r>
            <a:r>
              <a:rPr lang="en-AU" sz="4000"/>
              <a:t>% - Principal and Interest</a:t>
            </a:r>
            <a:endParaRPr lang="en-AU" sz="4000" dirty="0"/>
          </a:p>
          <a:p>
            <a:r>
              <a:rPr lang="en-AU" sz="4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11473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PEOPLE HAVE LESS MONEY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E994F8-58AB-BC4C-B524-E5F0A5ACE8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4" t="20988" r="19753" b="13306"/>
          <a:stretch/>
        </p:blipFill>
        <p:spPr>
          <a:xfrm>
            <a:off x="1482256" y="831795"/>
            <a:ext cx="9025466" cy="52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79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HOUSE VALUES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A5D639-67B4-1849-BDF7-B939BB69A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4" t="20248" r="19136" b="12816"/>
          <a:stretch/>
        </p:blipFill>
        <p:spPr>
          <a:xfrm>
            <a:off x="1642534" y="933004"/>
            <a:ext cx="8618136" cy="50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HIGH END HURTING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AB5B0EA-02B2-7346-834A-A50C6E6CB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1" t="20741" r="21914" b="9931"/>
          <a:stretch/>
        </p:blipFill>
        <p:spPr>
          <a:xfrm>
            <a:off x="1710266" y="903065"/>
            <a:ext cx="7919730" cy="504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7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CAPITAL CITY MARKETS DECLINING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1FBB29-2132-6A49-AB25-AA5A0B75BD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" t="20495" r="20834" b="10784"/>
          <a:stretch/>
        </p:blipFill>
        <p:spPr>
          <a:xfrm>
            <a:off x="1341767" y="948266"/>
            <a:ext cx="8875797" cy="498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41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2D5BEE-2127-4AE7-B44F-12023D3975DD}"/>
              </a:ext>
            </a:extLst>
          </p:cNvPr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rgbClr val="1F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4000" b="1" dirty="0"/>
              <a:t>SYDNEY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5211F-1E47-604D-B131-0F784E67BEA9}"/>
              </a:ext>
            </a:extLst>
          </p:cNvPr>
          <p:cNvSpPr/>
          <p:nvPr/>
        </p:nvSpPr>
        <p:spPr>
          <a:xfrm>
            <a:off x="0" y="6118412"/>
            <a:ext cx="12192000" cy="759256"/>
          </a:xfrm>
          <a:prstGeom prst="rect">
            <a:avLst/>
          </a:prstGeom>
          <a:solidFill>
            <a:srgbClr val="1D355E"/>
          </a:solidFill>
          <a:ln>
            <a:solidFill>
              <a:srgbClr val="001F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Google Shape;795;p80">
            <a:extLst>
              <a:ext uri="{FF2B5EF4-FFF2-40B4-BE49-F238E27FC236}">
                <a16:creationId xmlns:a16="http://schemas.microsoft.com/office/drawing/2014/main" id="{3FF6F8E0-BBEA-E643-903E-D4EC62BC34D6}"/>
              </a:ext>
            </a:extLst>
          </p:cNvPr>
          <p:cNvSpPr txBox="1"/>
          <p:nvPr/>
        </p:nvSpPr>
        <p:spPr>
          <a:xfrm>
            <a:off x="1185754" y="6248671"/>
            <a:ext cx="9618470" cy="425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AU" sz="1600" b="1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62977D8-C4BC-2D43-B189-679BC091C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34667" r="26412" b="34745"/>
          <a:stretch/>
        </p:blipFill>
        <p:spPr>
          <a:xfrm>
            <a:off x="10217564" y="6182626"/>
            <a:ext cx="1802249" cy="66434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9ECFB-6ED4-3447-8CEF-9D489BCC8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11" y="1004711"/>
            <a:ext cx="10690578" cy="51722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E2C3D0-A90C-E541-ABCA-CDB9A3FB17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1" t="19999" r="20062" b="11407"/>
          <a:stretch/>
        </p:blipFill>
        <p:spPr>
          <a:xfrm>
            <a:off x="1185754" y="821161"/>
            <a:ext cx="9635067" cy="523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82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21350</TotalTime>
  <Words>235</Words>
  <Application>Microsoft Macintosh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Grubisa</dc:creator>
  <cp:lastModifiedBy>Kevin Grubisa</cp:lastModifiedBy>
  <cp:revision>75</cp:revision>
  <dcterms:created xsi:type="dcterms:W3CDTF">2020-03-29T22:17:56Z</dcterms:created>
  <dcterms:modified xsi:type="dcterms:W3CDTF">2020-05-07T00:21:47Z</dcterms:modified>
</cp:coreProperties>
</file>