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1"/>
  </p:notesMasterIdLst>
  <p:handoutMasterIdLst>
    <p:handoutMasterId r:id="rId42"/>
  </p:handoutMasterIdLst>
  <p:sldIdLst>
    <p:sldId id="435" r:id="rId6"/>
    <p:sldId id="576" r:id="rId7"/>
    <p:sldId id="577" r:id="rId8"/>
    <p:sldId id="626" r:id="rId9"/>
    <p:sldId id="613" r:id="rId10"/>
    <p:sldId id="614" r:id="rId11"/>
    <p:sldId id="615" r:id="rId12"/>
    <p:sldId id="616" r:id="rId13"/>
    <p:sldId id="597" r:id="rId14"/>
    <p:sldId id="631" r:id="rId15"/>
    <p:sldId id="632" r:id="rId16"/>
    <p:sldId id="633" r:id="rId17"/>
    <p:sldId id="635" r:id="rId18"/>
    <p:sldId id="636" r:id="rId19"/>
    <p:sldId id="594" r:id="rId20"/>
    <p:sldId id="638" r:id="rId21"/>
    <p:sldId id="639" r:id="rId22"/>
    <p:sldId id="618" r:id="rId23"/>
    <p:sldId id="627" r:id="rId24"/>
    <p:sldId id="624" r:id="rId25"/>
    <p:sldId id="625" r:id="rId26"/>
    <p:sldId id="640" r:id="rId27"/>
    <p:sldId id="609" r:id="rId28"/>
    <p:sldId id="629" r:id="rId29"/>
    <p:sldId id="589" r:id="rId30"/>
    <p:sldId id="578" r:id="rId31"/>
    <p:sldId id="621" r:id="rId32"/>
    <p:sldId id="637" r:id="rId33"/>
    <p:sldId id="622" r:id="rId34"/>
    <p:sldId id="630" r:id="rId35"/>
    <p:sldId id="595" r:id="rId36"/>
    <p:sldId id="452" r:id="rId37"/>
    <p:sldId id="453" r:id="rId38"/>
    <p:sldId id="454" r:id="rId39"/>
    <p:sldId id="455" r:id="rId40"/>
  </p:sldIdLst>
  <p:sldSz cx="9144000" cy="5143500" type="screen16x9"/>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F2B"/>
    <a:srgbClr val="831F57"/>
    <a:srgbClr val="B44242"/>
    <a:srgbClr val="E56634"/>
    <a:srgbClr val="EA8134"/>
    <a:srgbClr val="EF9B34"/>
    <a:srgbClr val="F9CC8D"/>
    <a:srgbClr val="FCEAD2"/>
    <a:srgbClr val="0000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8" autoAdjust="0"/>
    <p:restoredTop sz="94660"/>
  </p:normalViewPr>
  <p:slideViewPr>
    <p:cSldViewPr snapToGrid="0" snapToObjects="1" showGuides="1">
      <p:cViewPr varScale="1">
        <p:scale>
          <a:sx n="108" d="100"/>
          <a:sy n="108" d="100"/>
        </p:scale>
        <p:origin x="72" y="316"/>
      </p:cViewPr>
      <p:guideLst>
        <p:guide orient="horz" pos="1620"/>
        <p:guide pos="2880"/>
      </p:guideLst>
    </p:cSldViewPr>
  </p:slideViewPr>
  <p:notesTextViewPr>
    <p:cViewPr>
      <p:scale>
        <a:sx n="1" d="1"/>
        <a:sy n="1" d="1"/>
      </p:scale>
      <p:origin x="0" y="0"/>
    </p:cViewPr>
  </p:notesTextViewPr>
  <p:notesViewPr>
    <p:cSldViewPr snapToGrid="0" snapToObjects="1" showGuides="1">
      <p:cViewPr varScale="1">
        <p:scale>
          <a:sx n="105" d="100"/>
          <a:sy n="105" d="100"/>
        </p:scale>
        <p:origin x="-2868" y="-84"/>
      </p:cViewPr>
      <p:guideLst>
        <p:guide orient="horz" pos="2928"/>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a:defRPr sz="1200">
                <a:latin typeface="Arial" pitchFamily="-109" charset="0"/>
                <a:cs typeface="+mn-cs"/>
              </a:defRPr>
            </a:lvl1pPr>
          </a:lstStyle>
          <a:p>
            <a:pPr>
              <a:defRPr/>
            </a:pPr>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2446" tIns="46223" rIns="92446" bIns="46223" rtlCol="0"/>
          <a:lstStyle>
            <a:lvl1pPr algn="r">
              <a:defRPr sz="1200">
                <a:latin typeface="Arial" pitchFamily="-109" charset="0"/>
                <a:cs typeface="+mn-cs"/>
              </a:defRPr>
            </a:lvl1pPr>
          </a:lstStyle>
          <a:p>
            <a:pPr>
              <a:defRPr/>
            </a:pPr>
            <a:fld id="{CF638420-5D7E-4EDE-9DE3-95E34E6683A7}" type="datetimeFigureOut">
              <a:rPr lang="en-US"/>
              <a:pPr>
                <a:defRPr/>
              </a:pPr>
              <a:t>2/4/2018</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a:defRPr sz="1200">
                <a:latin typeface="Arial" pitchFamily="-109" charset="0"/>
                <a:cs typeface="+mn-cs"/>
              </a:defRPr>
            </a:lvl1pPr>
          </a:lstStyle>
          <a:p>
            <a:pPr>
              <a:defRPr/>
            </a:pPr>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2446" tIns="46223" rIns="92446" bIns="46223" rtlCol="0" anchor="b"/>
          <a:lstStyle>
            <a:lvl1pPr algn="r">
              <a:defRPr sz="1200">
                <a:latin typeface="Arial" pitchFamily="-109" charset="0"/>
                <a:cs typeface="+mn-cs"/>
              </a:defRPr>
            </a:lvl1pPr>
          </a:lstStyle>
          <a:p>
            <a:pPr>
              <a:defRPr/>
            </a:pPr>
            <a:fld id="{3BAE62C0-B14C-4D93-B288-B2AA3D56A645}" type="slidenum">
              <a:rPr lang="en-US"/>
              <a:pPr>
                <a:defRPr/>
              </a:pPr>
              <a:t>‹#›</a:t>
            </a:fld>
            <a:endParaRPr lang="en-US" dirty="0"/>
          </a:p>
        </p:txBody>
      </p:sp>
    </p:spTree>
    <p:extLst>
      <p:ext uri="{BB962C8B-B14F-4D97-AF65-F5344CB8AC3E}">
        <p14:creationId xmlns:p14="http://schemas.microsoft.com/office/powerpoint/2010/main" val="393730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a:defRPr sz="1200">
                <a:latin typeface="Arial" pitchFamily="-109" charset="0"/>
                <a:cs typeface="+mn-cs"/>
              </a:defRPr>
            </a:lvl1pPr>
          </a:lstStyle>
          <a:p>
            <a:pPr>
              <a:defRPr/>
            </a:pPr>
            <a:endParaRPr lang="en-US" dirty="0"/>
          </a:p>
        </p:txBody>
      </p:sp>
      <p:sp>
        <p:nvSpPr>
          <p:cNvPr id="3" name="Date Placeholder 2"/>
          <p:cNvSpPr>
            <a:spLocks noGrp="1"/>
          </p:cNvSpPr>
          <p:nvPr>
            <p:ph type="dt" idx="1"/>
          </p:nvPr>
        </p:nvSpPr>
        <p:spPr>
          <a:xfrm>
            <a:off x="3897313" y="0"/>
            <a:ext cx="2982912" cy="465138"/>
          </a:xfrm>
          <a:prstGeom prst="rect">
            <a:avLst/>
          </a:prstGeom>
        </p:spPr>
        <p:txBody>
          <a:bodyPr vert="horz" lIns="92446" tIns="46223" rIns="92446" bIns="46223" rtlCol="0"/>
          <a:lstStyle>
            <a:lvl1pPr algn="r">
              <a:defRPr sz="1200">
                <a:latin typeface="Arial" pitchFamily="-109" charset="0"/>
                <a:cs typeface="+mn-cs"/>
              </a:defRPr>
            </a:lvl1pPr>
          </a:lstStyle>
          <a:p>
            <a:pPr>
              <a:defRPr/>
            </a:pPr>
            <a:fld id="{BD300A1A-128B-4B1D-A5B8-EB8B73859E74}" type="datetimeFigureOut">
              <a:rPr lang="en-US"/>
              <a:pPr>
                <a:defRPr/>
              </a:pPr>
              <a:t>2/4/2018</a:t>
            </a:fld>
            <a:endParaRPr lang="en-US" dirty="0"/>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a:defRPr sz="1200">
                <a:latin typeface="Arial" pitchFamily="-109" charset="0"/>
                <a:cs typeface="+mn-cs"/>
              </a:defRPr>
            </a:lvl1pPr>
          </a:lstStyle>
          <a:p>
            <a:pPr>
              <a:defRPr/>
            </a:pPr>
            <a:endParaRPr lang="en-US" dirty="0"/>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2446" tIns="46223" rIns="92446" bIns="46223" rtlCol="0" anchor="b"/>
          <a:lstStyle>
            <a:lvl1pPr algn="r">
              <a:defRPr sz="1200">
                <a:latin typeface="Arial" pitchFamily="-109" charset="0"/>
                <a:cs typeface="+mn-cs"/>
              </a:defRPr>
            </a:lvl1pPr>
          </a:lstStyle>
          <a:p>
            <a:pPr>
              <a:defRPr/>
            </a:pPr>
            <a:fld id="{CA8DE9AE-FA04-4CC9-82DF-D96FA808E45D}" type="slidenum">
              <a:rPr lang="en-US"/>
              <a:pPr>
                <a:defRPr/>
              </a:pPr>
              <a:t>‹#›</a:t>
            </a:fld>
            <a:endParaRPr lang="en-US" dirty="0"/>
          </a:p>
        </p:txBody>
      </p:sp>
    </p:spTree>
    <p:extLst>
      <p:ext uri="{BB962C8B-B14F-4D97-AF65-F5344CB8AC3E}">
        <p14:creationId xmlns:p14="http://schemas.microsoft.com/office/powerpoint/2010/main" val="3724396965"/>
      </p:ext>
    </p:extLst>
  </p:cSld>
  <p:clrMap bg1="lt1" tx1="dk1" bg2="lt2" tx2="dk2" accent1="accent1" accent2="accent2" accent3="accent3" accent4="accent4" accent5="accent5" accent6="accent6" hlink="hlink" folHlink="folHlink"/>
  <p:notesStyle>
    <a:lvl1pPr algn="l" defTabSz="342900" rtl="0" eaLnBrk="0" fontAlgn="base" hangingPunct="0">
      <a:spcBef>
        <a:spcPct val="30000"/>
      </a:spcBef>
      <a:spcAft>
        <a:spcPct val="0"/>
      </a:spcAft>
      <a:defRPr sz="900" kern="1200">
        <a:solidFill>
          <a:schemeClr val="tx1"/>
        </a:solidFill>
        <a:latin typeface="+mn-lt"/>
        <a:ea typeface="+mn-ea"/>
        <a:cs typeface="+mn-cs"/>
      </a:defRPr>
    </a:lvl1pPr>
    <a:lvl2pPr marL="342900" algn="l" defTabSz="342900" rtl="0" eaLnBrk="0" fontAlgn="base" hangingPunct="0">
      <a:spcBef>
        <a:spcPct val="30000"/>
      </a:spcBef>
      <a:spcAft>
        <a:spcPct val="0"/>
      </a:spcAft>
      <a:defRPr sz="900" kern="1200">
        <a:solidFill>
          <a:schemeClr val="tx1"/>
        </a:solidFill>
        <a:latin typeface="+mn-lt"/>
        <a:ea typeface="+mn-ea"/>
        <a:cs typeface="+mn-cs"/>
      </a:defRPr>
    </a:lvl2pPr>
    <a:lvl3pPr marL="685800" algn="l" defTabSz="342900" rtl="0" eaLnBrk="0" fontAlgn="base" hangingPunct="0">
      <a:spcBef>
        <a:spcPct val="30000"/>
      </a:spcBef>
      <a:spcAft>
        <a:spcPct val="0"/>
      </a:spcAft>
      <a:defRPr sz="900" kern="1200">
        <a:solidFill>
          <a:schemeClr val="tx1"/>
        </a:solidFill>
        <a:latin typeface="+mn-lt"/>
        <a:ea typeface="+mn-ea"/>
        <a:cs typeface="+mn-cs"/>
      </a:defRPr>
    </a:lvl3pPr>
    <a:lvl4pPr marL="1028700" algn="l" defTabSz="342900" rtl="0" eaLnBrk="0" fontAlgn="base" hangingPunct="0">
      <a:spcBef>
        <a:spcPct val="30000"/>
      </a:spcBef>
      <a:spcAft>
        <a:spcPct val="0"/>
      </a:spcAft>
      <a:defRPr sz="900" kern="1200">
        <a:solidFill>
          <a:schemeClr val="tx1"/>
        </a:solidFill>
        <a:latin typeface="+mn-lt"/>
        <a:ea typeface="+mn-ea"/>
        <a:cs typeface="+mn-cs"/>
      </a:defRPr>
    </a:lvl4pPr>
    <a:lvl5pPr marL="1371600" algn="l" defTabSz="342900" rtl="0" eaLnBrk="0" fontAlgn="base" hangingPunct="0">
      <a:spcBef>
        <a:spcPct val="30000"/>
      </a:spcBef>
      <a:spcAft>
        <a:spcPct val="0"/>
      </a:spcAft>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2" name="Group 1"/>
          <p:cNvGrpSpPr/>
          <p:nvPr userDrawn="1"/>
        </p:nvGrpSpPr>
        <p:grpSpPr>
          <a:xfrm>
            <a:off x="0" y="1"/>
            <a:ext cx="9143886" cy="4906190"/>
            <a:chOff x="0" y="1"/>
            <a:chExt cx="9143886" cy="4906190"/>
          </a:xfrm>
        </p:grpSpPr>
        <p:pic>
          <p:nvPicPr>
            <p:cNvPr id="7" name="Picture 6"/>
            <p:cNvPicPr>
              <a:picLocks noChangeAspect="1"/>
            </p:cNvPicPr>
            <p:nvPr userDrawn="1"/>
          </p:nvPicPr>
          <p:blipFill>
            <a:blip r:embed="rId2"/>
            <a:stretch>
              <a:fillRect/>
            </a:stretch>
          </p:blipFill>
          <p:spPr>
            <a:xfrm>
              <a:off x="3195985" y="1"/>
              <a:ext cx="5947901" cy="4858146"/>
            </a:xfrm>
            <a:prstGeom prst="rect">
              <a:avLst/>
            </a:prstGeom>
          </p:spPr>
        </p:pic>
        <p:grpSp>
          <p:nvGrpSpPr>
            <p:cNvPr id="13" name="Group 12"/>
            <p:cNvGrpSpPr>
              <a:grpSpLocks noChangeAspect="1"/>
            </p:cNvGrpSpPr>
            <p:nvPr userDrawn="1"/>
          </p:nvGrpSpPr>
          <p:grpSpPr>
            <a:xfrm>
              <a:off x="0" y="5007"/>
              <a:ext cx="3445956" cy="4901184"/>
              <a:chOff x="2768600" y="0"/>
              <a:chExt cx="3616325" cy="5143500"/>
            </a:xfrm>
          </p:grpSpPr>
          <p:sp>
            <p:nvSpPr>
              <p:cNvPr id="23" name="Freeform 6"/>
              <p:cNvSpPr>
                <a:spLocks/>
              </p:cNvSpPr>
              <p:nvPr userDrawn="1"/>
            </p:nvSpPr>
            <p:spPr bwMode="white">
              <a:xfrm>
                <a:off x="2768600" y="0"/>
                <a:ext cx="3616325" cy="5143500"/>
              </a:xfrm>
              <a:custGeom>
                <a:avLst/>
                <a:gdLst>
                  <a:gd name="T0" fmla="*/ 2278 w 2278"/>
                  <a:gd name="T1" fmla="*/ 1617 h 3240"/>
                  <a:gd name="T2" fmla="*/ 2114 w 2278"/>
                  <a:gd name="T3" fmla="*/ 1516 h 3240"/>
                  <a:gd name="T4" fmla="*/ 2114 w 2278"/>
                  <a:gd name="T5" fmla="*/ 0 h 3240"/>
                  <a:gd name="T6" fmla="*/ 0 w 2278"/>
                  <a:gd name="T7" fmla="*/ 0 h 3240"/>
                  <a:gd name="T8" fmla="*/ 0 w 2278"/>
                  <a:gd name="T9" fmla="*/ 3240 h 3240"/>
                  <a:gd name="T10" fmla="*/ 2114 w 2278"/>
                  <a:gd name="T11" fmla="*/ 3240 h 3240"/>
                  <a:gd name="T12" fmla="*/ 2114 w 2278"/>
                  <a:gd name="T13" fmla="*/ 1718 h 3240"/>
                  <a:gd name="T14" fmla="*/ 2278 w 2278"/>
                  <a:gd name="T15" fmla="*/ 1617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8" h="3240">
                    <a:moveTo>
                      <a:pt x="2278" y="1617"/>
                    </a:moveTo>
                    <a:lnTo>
                      <a:pt x="2114" y="1516"/>
                    </a:lnTo>
                    <a:lnTo>
                      <a:pt x="2114" y="0"/>
                    </a:lnTo>
                    <a:lnTo>
                      <a:pt x="0" y="0"/>
                    </a:lnTo>
                    <a:lnTo>
                      <a:pt x="0" y="3240"/>
                    </a:lnTo>
                    <a:lnTo>
                      <a:pt x="2114" y="3240"/>
                    </a:lnTo>
                    <a:lnTo>
                      <a:pt x="2114" y="1718"/>
                    </a:lnTo>
                    <a:lnTo>
                      <a:pt x="2278" y="16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6"/>
              <p:cNvSpPr>
                <a:spLocks/>
              </p:cNvSpPr>
              <p:nvPr userDrawn="1"/>
            </p:nvSpPr>
            <p:spPr bwMode="auto">
              <a:xfrm>
                <a:off x="2768600" y="0"/>
                <a:ext cx="3616325" cy="5143500"/>
              </a:xfrm>
              <a:custGeom>
                <a:avLst/>
                <a:gdLst>
                  <a:gd name="T0" fmla="*/ 2278 w 2278"/>
                  <a:gd name="T1" fmla="*/ 1617 h 3240"/>
                  <a:gd name="T2" fmla="*/ 2114 w 2278"/>
                  <a:gd name="T3" fmla="*/ 1516 h 3240"/>
                  <a:gd name="T4" fmla="*/ 2114 w 2278"/>
                  <a:gd name="T5" fmla="*/ 0 h 3240"/>
                  <a:gd name="T6" fmla="*/ 0 w 2278"/>
                  <a:gd name="T7" fmla="*/ 0 h 3240"/>
                  <a:gd name="T8" fmla="*/ 0 w 2278"/>
                  <a:gd name="T9" fmla="*/ 3240 h 3240"/>
                  <a:gd name="T10" fmla="*/ 2114 w 2278"/>
                  <a:gd name="T11" fmla="*/ 3240 h 3240"/>
                  <a:gd name="T12" fmla="*/ 2114 w 2278"/>
                  <a:gd name="T13" fmla="*/ 1718 h 3240"/>
                  <a:gd name="T14" fmla="*/ 2278 w 2278"/>
                  <a:gd name="T15" fmla="*/ 1617 h 3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8" h="3240">
                    <a:moveTo>
                      <a:pt x="2278" y="1617"/>
                    </a:moveTo>
                    <a:lnTo>
                      <a:pt x="2114" y="1516"/>
                    </a:lnTo>
                    <a:lnTo>
                      <a:pt x="2114" y="0"/>
                    </a:lnTo>
                    <a:lnTo>
                      <a:pt x="0" y="0"/>
                    </a:lnTo>
                    <a:lnTo>
                      <a:pt x="0" y="3240"/>
                    </a:lnTo>
                    <a:lnTo>
                      <a:pt x="2114" y="3240"/>
                    </a:lnTo>
                    <a:lnTo>
                      <a:pt x="2114" y="1718"/>
                    </a:lnTo>
                    <a:lnTo>
                      <a:pt x="2278" y="1617"/>
                    </a:lnTo>
                    <a:close/>
                  </a:path>
                </a:pathLst>
              </a:custGeom>
              <a:gradFill>
                <a:gsLst>
                  <a:gs pos="0">
                    <a:srgbClr val="C9CACB"/>
                  </a:gs>
                  <a:gs pos="100000">
                    <a:srgbClr val="E4E5E5">
                      <a:alpha val="20000"/>
                    </a:srgb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18" name="Rectangle 17"/>
          <p:cNvSpPr/>
          <p:nvPr userDrawn="1"/>
        </p:nvSpPr>
        <p:spPr>
          <a:xfrm>
            <a:off x="0" y="4857751"/>
            <a:ext cx="9144000" cy="285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userDrawn="1">
            <p:ph type="title"/>
          </p:nvPr>
        </p:nvSpPr>
        <p:spPr bwMode="gray">
          <a:xfrm>
            <a:off x="375921" y="1344381"/>
            <a:ext cx="2448560" cy="1524001"/>
          </a:xfrm>
        </p:spPr>
        <p:txBody>
          <a:bodyPr anchor="ctr" anchorCtr="0"/>
          <a:lstStyle>
            <a:lvl1pPr algn="ctr">
              <a:defRPr sz="2600" b="0">
                <a:solidFill>
                  <a:schemeClr val="tx1"/>
                </a:solidFill>
              </a:defRPr>
            </a:lvl1pPr>
          </a:lstStyle>
          <a:p>
            <a:r>
              <a:rPr lang="en-US" smtClean="0"/>
              <a:t>Click to edit Master title style</a:t>
            </a:r>
            <a:endParaRPr lang="en-US" dirty="0"/>
          </a:p>
        </p:txBody>
      </p:sp>
      <p:sp>
        <p:nvSpPr>
          <p:cNvPr id="14" name="Text Placeholder 3"/>
          <p:cNvSpPr>
            <a:spLocks noGrp="1"/>
          </p:cNvSpPr>
          <p:nvPr userDrawn="1">
            <p:ph type="body" sz="quarter" idx="10"/>
          </p:nvPr>
        </p:nvSpPr>
        <p:spPr>
          <a:xfrm>
            <a:off x="375923" y="4068214"/>
            <a:ext cx="2448559" cy="785968"/>
          </a:xfrm>
        </p:spPr>
        <p:txBody>
          <a:bodyPr/>
          <a:lstStyle>
            <a:lvl1pPr marL="0" indent="0" algn="ctr">
              <a:spcBef>
                <a:spcPts val="338"/>
              </a:spcBef>
              <a:buNone/>
              <a:defRPr sz="1600">
                <a:solidFill>
                  <a:schemeClr val="tx1"/>
                </a:solidFill>
              </a:defRPr>
            </a:lvl1pPr>
            <a:lvl2pPr marL="0" indent="0">
              <a:buNone/>
              <a:defRPr sz="1800">
                <a:solidFill>
                  <a:srgbClr val="6E6259"/>
                </a:solidFill>
              </a:defRPr>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16" name="Rectangle 10"/>
          <p:cNvSpPr>
            <a:spLocks noChangeArrowheads="1"/>
          </p:cNvSpPr>
          <p:nvPr userDrawn="1"/>
        </p:nvSpPr>
        <p:spPr bwMode="gray">
          <a:xfrm>
            <a:off x="228603" y="4857753"/>
            <a:ext cx="3535597" cy="28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rIns="3429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AU" altLang="en-US" sz="700" dirty="0" smtClean="0">
                <a:solidFill>
                  <a:schemeClr val="bg1"/>
                </a:solidFill>
              </a:rPr>
              <a:t>©2017 RP Data Pty Ltd t/as CoreLogic Asia Pacific. All rights reserved. Confidential.</a:t>
            </a:r>
            <a:endParaRPr lang="en-AU" altLang="en-US" sz="700" dirty="0">
              <a:solidFill>
                <a:schemeClr val="bg1"/>
              </a:solidFill>
            </a:endParaRPr>
          </a:p>
        </p:txBody>
      </p:sp>
      <p:sp>
        <p:nvSpPr>
          <p:cNvPr id="11" name="Slide Number Placeholder 2"/>
          <p:cNvSpPr>
            <a:spLocks noGrp="1"/>
          </p:cNvSpPr>
          <p:nvPr userDrawn="1">
            <p:ph type="sldNum" sz="quarter" idx="4"/>
          </p:nvPr>
        </p:nvSpPr>
        <p:spPr bwMode="gray">
          <a:xfrm>
            <a:off x="8686800" y="4857753"/>
            <a:ext cx="381000" cy="285749"/>
          </a:xfrm>
          <a:prstGeom prst="rect">
            <a:avLst/>
          </a:prstGeom>
        </p:spPr>
        <p:txBody>
          <a:bodyPr vert="horz" lIns="91440" tIns="45720" rIns="91440" bIns="45720" rtlCol="0" anchor="ctr" anchorCtr="1"/>
          <a:lstStyle>
            <a:lvl1pPr algn="r">
              <a:defRPr sz="600" b="1">
                <a:solidFill>
                  <a:schemeClr val="bg1"/>
                </a:solidFill>
                <a:latin typeface="Arial" charset="0"/>
                <a:cs typeface="Arial" charset="0"/>
              </a:defRPr>
            </a:lvl1pPr>
          </a:lstStyle>
          <a:p>
            <a:pPr>
              <a:defRPr/>
            </a:pPr>
            <a:fld id="{6D89E75D-4F18-41C4-8550-92ADAD8A39F0}" type="slidenum">
              <a:rPr lang="en-US" smtClean="0"/>
              <a:pPr>
                <a:defRPr/>
              </a:pPr>
              <a:t>‹#›</a:t>
            </a:fld>
            <a:endParaRPr lang="en-US" dirty="0"/>
          </a:p>
        </p:txBody>
      </p:sp>
      <p:cxnSp>
        <p:nvCxnSpPr>
          <p:cNvPr id="15" name="Straight Connector 14"/>
          <p:cNvCxnSpPr/>
          <p:nvPr userDrawn="1"/>
        </p:nvCxnSpPr>
        <p:spPr>
          <a:xfrm>
            <a:off x="8682037" y="4905826"/>
            <a:ext cx="0" cy="189600"/>
          </a:xfrm>
          <a:prstGeom prst="line">
            <a:avLst/>
          </a:prstGeom>
          <a:ln>
            <a:solidFill>
              <a:srgbClr val="787B7E"/>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141" y="186798"/>
            <a:ext cx="1130118" cy="922237"/>
          </a:xfrm>
          <a:prstGeom prst="rect">
            <a:avLst/>
          </a:prstGeom>
        </p:spPr>
      </p:pic>
      <p:sp>
        <p:nvSpPr>
          <p:cNvPr id="19" name="Rectangle 18"/>
          <p:cNvSpPr/>
          <p:nvPr userDrawn="1"/>
        </p:nvSpPr>
        <p:spPr>
          <a:xfrm>
            <a:off x="175260" y="4884420"/>
            <a:ext cx="3467100" cy="20828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53743592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bg bwMode="gray">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731" y="1545336"/>
            <a:ext cx="8535670" cy="3198680"/>
          </a:xfrm>
        </p:spPr>
        <p:txBody>
          <a:bodyPr/>
          <a:lstStyle>
            <a:lvl1pPr>
              <a:buClr>
                <a:schemeClr val="bg2"/>
              </a:buClr>
              <a:defRPr sz="1800">
                <a:solidFill>
                  <a:schemeClr val="tx1"/>
                </a:solidFill>
              </a:defRPr>
            </a:lvl1pPr>
            <a:lvl2pPr>
              <a:buClr>
                <a:schemeClr val="tx2">
                  <a:lumMod val="60000"/>
                  <a:lumOff val="40000"/>
                </a:schemeClr>
              </a:buClr>
              <a:defRPr sz="1600">
                <a:solidFill>
                  <a:schemeClr val="tx1"/>
                </a:solidFill>
              </a:defRPr>
            </a:lvl2pPr>
            <a:lvl3pPr>
              <a:buClr>
                <a:schemeClr val="tx2">
                  <a:lumMod val="60000"/>
                  <a:lumOff val="40000"/>
                </a:schemeClr>
              </a:buClr>
              <a:defRPr sz="1400">
                <a:solidFill>
                  <a:schemeClr val="tx1"/>
                </a:solidFill>
              </a:defRPr>
            </a:lvl3pPr>
            <a:lvl4pPr>
              <a:buClr>
                <a:schemeClr val="tx2">
                  <a:lumMod val="60000"/>
                  <a:lumOff val="40000"/>
                </a:schemeClr>
              </a:buClr>
              <a:defRPr sz="1400">
                <a:solidFill>
                  <a:schemeClr val="tx1"/>
                </a:solidFill>
              </a:defRPr>
            </a:lvl4pPr>
            <a:lvl5pPr>
              <a:buClr>
                <a:schemeClr val="tx2">
                  <a:lumMod val="60000"/>
                  <a:lumOff val="40000"/>
                </a:schemeClr>
              </a:buClr>
              <a:defRPr sz="1400">
                <a:solidFill>
                  <a:schemeClr val="tx1"/>
                </a:solidFill>
              </a:defRPr>
            </a:lvl5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sp>
        <p:nvSpPr>
          <p:cNvPr id="5" name="Text Placeholder 4"/>
          <p:cNvSpPr>
            <a:spLocks noGrp="1"/>
          </p:cNvSpPr>
          <p:nvPr userDrawn="1">
            <p:ph type="body" sz="quarter" idx="10"/>
          </p:nvPr>
        </p:nvSpPr>
        <p:spPr>
          <a:xfrm>
            <a:off x="379731" y="909290"/>
            <a:ext cx="8535670" cy="390869"/>
          </a:xfrm>
        </p:spPr>
        <p:txBody>
          <a:bodyPr/>
          <a:lstStyle>
            <a:lvl1pPr marL="0" indent="0">
              <a:buNone/>
              <a:defRPr sz="1800">
                <a:solidFill>
                  <a:schemeClr val="tx2"/>
                </a:solidFill>
              </a:defRPr>
            </a:lvl1pPr>
            <a:lvl2pPr>
              <a:buNone/>
              <a:defRPr sz="1500"/>
            </a:lvl2pPr>
            <a:lvl3pPr>
              <a:buNone/>
              <a:defRPr sz="1500"/>
            </a:lvl3pPr>
            <a:lvl4pPr>
              <a:buNone/>
              <a:defRPr sz="1500"/>
            </a:lvl4pPr>
            <a:lvl5pPr>
              <a:buNone/>
              <a:defRPr sz="1500"/>
            </a:lvl5pPr>
          </a:lstStyle>
          <a:p>
            <a:pPr lvl="0"/>
            <a:r>
              <a:rPr lang="en-US" smtClean="0"/>
              <a:t>Click to edit Master text styles</a:t>
            </a:r>
          </a:p>
        </p:txBody>
      </p:sp>
      <p:sp>
        <p:nvSpPr>
          <p:cNvPr id="16" name="Rectangle 2"/>
          <p:cNvSpPr>
            <a:spLocks noGrp="1" noChangeArrowheads="1"/>
          </p:cNvSpPr>
          <p:nvPr>
            <p:ph type="title"/>
          </p:nvPr>
        </p:nvSpPr>
        <p:spPr bwMode="auto">
          <a:xfrm>
            <a:off x="379733" y="228600"/>
            <a:ext cx="678307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sz="2600">
                <a:solidFill>
                  <a:schemeClr val="bg2"/>
                </a:solidFill>
              </a:defRPr>
            </a:lvl1pPr>
          </a:lstStyle>
          <a:p>
            <a:pPr lvl="0"/>
            <a:r>
              <a:rPr lang="en-US" altLang="en-US" smtClean="0"/>
              <a:t>Click to edit Master title style</a:t>
            </a:r>
            <a:endParaRPr lang="en-US" altLang="en-US" dirty="0"/>
          </a:p>
        </p:txBody>
      </p:sp>
      <p:sp>
        <p:nvSpPr>
          <p:cNvPr id="7" name="Slide Number Placeholder 2"/>
          <p:cNvSpPr>
            <a:spLocks noGrp="1"/>
          </p:cNvSpPr>
          <p:nvPr>
            <p:ph type="sldNum" sz="quarter" idx="4"/>
          </p:nvPr>
        </p:nvSpPr>
        <p:spPr>
          <a:xfrm>
            <a:off x="8686800" y="4857753"/>
            <a:ext cx="381000" cy="285749"/>
          </a:xfrm>
          <a:prstGeom prst="rect">
            <a:avLst/>
          </a:prstGeom>
        </p:spPr>
        <p:txBody>
          <a:bodyPr vert="horz" lIns="91440" tIns="45720" rIns="91440" bIns="45720" rtlCol="0" anchor="ctr" anchorCtr="1"/>
          <a:lstStyle>
            <a:lvl1pPr algn="r">
              <a:defRPr sz="600" b="1">
                <a:solidFill>
                  <a:schemeClr val="bg1"/>
                </a:solidFill>
                <a:latin typeface="Arial" charset="0"/>
                <a:cs typeface="Arial" charset="0"/>
              </a:defRPr>
            </a:lvl1pPr>
          </a:lstStyle>
          <a:p>
            <a:pPr>
              <a:defRPr/>
            </a:pPr>
            <a:fld id="{6D89E75D-4F18-41C4-8550-92ADAD8A39F0}" type="slidenum">
              <a:rPr lang="en-US" smtClean="0"/>
              <a:pPr>
                <a:defRPr/>
              </a:pPr>
              <a:t>‹#›</a:t>
            </a:fld>
            <a:endParaRPr lang="en-US" dirty="0"/>
          </a:p>
        </p:txBody>
      </p:sp>
      <p:sp>
        <p:nvSpPr>
          <p:cNvPr id="2" name="Rectangle 1"/>
          <p:cNvSpPr/>
          <p:nvPr userDrawn="1"/>
        </p:nvSpPr>
        <p:spPr>
          <a:xfrm>
            <a:off x="175260" y="4884420"/>
            <a:ext cx="3467100" cy="20828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69161543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bwMode="gray">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8875" y="1543616"/>
            <a:ext cx="4187952" cy="3085534"/>
          </a:xfrm>
        </p:spPr>
        <p:txBody>
          <a:bodyPr/>
          <a:lstStyle>
            <a:lvl1pPr>
              <a:defRPr sz="18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sp>
        <p:nvSpPr>
          <p:cNvPr id="6" name="Content Placeholder 5"/>
          <p:cNvSpPr>
            <a:spLocks noGrp="1"/>
          </p:cNvSpPr>
          <p:nvPr>
            <p:ph sz="quarter" idx="4"/>
          </p:nvPr>
        </p:nvSpPr>
        <p:spPr>
          <a:xfrm>
            <a:off x="4721382" y="1543616"/>
            <a:ext cx="4187295" cy="3085534"/>
          </a:xfrm>
        </p:spPr>
        <p:txBody>
          <a:bodyPr/>
          <a:lstStyle>
            <a:lvl1pPr>
              <a:defRPr sz="18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2"/>
          <p:cNvSpPr>
            <a:spLocks noGrp="1" noChangeArrowheads="1"/>
          </p:cNvSpPr>
          <p:nvPr>
            <p:ph type="title"/>
          </p:nvPr>
        </p:nvSpPr>
        <p:spPr bwMode="auto">
          <a:xfrm>
            <a:off x="379733" y="228600"/>
            <a:ext cx="678307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bg2"/>
                </a:solidFill>
              </a:defRPr>
            </a:lvl1pPr>
          </a:lstStyle>
          <a:p>
            <a:pPr lvl="0"/>
            <a:r>
              <a:rPr lang="en-US" altLang="en-US" smtClean="0"/>
              <a:t>Click to edit Master title style</a:t>
            </a:r>
            <a:endParaRPr lang="en-US" altLang="en-US" dirty="0"/>
          </a:p>
        </p:txBody>
      </p:sp>
      <p:sp>
        <p:nvSpPr>
          <p:cNvPr id="21" name="Text Placeholder 4"/>
          <p:cNvSpPr>
            <a:spLocks noGrp="1"/>
          </p:cNvSpPr>
          <p:nvPr>
            <p:ph type="body" sz="quarter" idx="10"/>
          </p:nvPr>
        </p:nvSpPr>
        <p:spPr>
          <a:xfrm>
            <a:off x="379730" y="904763"/>
            <a:ext cx="8528946" cy="390869"/>
          </a:xfrm>
        </p:spPr>
        <p:txBody>
          <a:bodyPr/>
          <a:lstStyle>
            <a:lvl1pPr marL="0" indent="0">
              <a:buNone/>
              <a:defRPr sz="1800">
                <a:solidFill>
                  <a:srgbClr val="787B7E"/>
                </a:solidFill>
              </a:defRPr>
            </a:lvl1pPr>
            <a:lvl2pPr>
              <a:buNone/>
              <a:defRPr sz="1500"/>
            </a:lvl2pPr>
            <a:lvl3pPr>
              <a:buNone/>
              <a:defRPr sz="1500"/>
            </a:lvl3pPr>
            <a:lvl4pPr>
              <a:buNone/>
              <a:defRPr sz="1500"/>
            </a:lvl4pPr>
            <a:lvl5pPr>
              <a:buNone/>
              <a:defRPr sz="1500"/>
            </a:lvl5pPr>
          </a:lstStyle>
          <a:p>
            <a:pPr lvl="0"/>
            <a:r>
              <a:rPr lang="en-US" smtClean="0"/>
              <a:t>Click to edit Master text styles</a:t>
            </a:r>
          </a:p>
        </p:txBody>
      </p:sp>
      <p:sp>
        <p:nvSpPr>
          <p:cNvPr id="8" name="Slide Number Placeholder 2"/>
          <p:cNvSpPr>
            <a:spLocks noGrp="1"/>
          </p:cNvSpPr>
          <p:nvPr>
            <p:ph type="sldNum" sz="quarter" idx="11"/>
          </p:nvPr>
        </p:nvSpPr>
        <p:spPr>
          <a:xfrm>
            <a:off x="8686800" y="4857753"/>
            <a:ext cx="381000" cy="285749"/>
          </a:xfrm>
          <a:prstGeom prst="rect">
            <a:avLst/>
          </a:prstGeom>
        </p:spPr>
        <p:txBody>
          <a:bodyPr vert="horz" lIns="91440" tIns="45720" rIns="91440" bIns="45720" rtlCol="0" anchor="ctr" anchorCtr="1"/>
          <a:lstStyle>
            <a:lvl1pPr algn="r">
              <a:defRPr sz="600" b="1">
                <a:solidFill>
                  <a:schemeClr val="bg1"/>
                </a:solidFill>
                <a:latin typeface="Arial"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353916669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bg2"/>
                </a:solidFill>
              </a:defRPr>
            </a:lvl1pPr>
          </a:lstStyle>
          <a:p>
            <a:r>
              <a:rPr lang="en-US" smtClean="0"/>
              <a:t>Click to edit Master title style</a:t>
            </a:r>
            <a:endParaRPr lang="en-US" dirty="0"/>
          </a:p>
        </p:txBody>
      </p:sp>
      <p:sp>
        <p:nvSpPr>
          <p:cNvPr id="5" name="Slide Number Placeholder 2"/>
          <p:cNvSpPr>
            <a:spLocks noGrp="1"/>
          </p:cNvSpPr>
          <p:nvPr>
            <p:ph type="sldNum" sz="quarter" idx="4"/>
          </p:nvPr>
        </p:nvSpPr>
        <p:spPr>
          <a:xfrm>
            <a:off x="8686800" y="4857753"/>
            <a:ext cx="381000" cy="285749"/>
          </a:xfrm>
          <a:prstGeom prst="rect">
            <a:avLst/>
          </a:prstGeom>
        </p:spPr>
        <p:txBody>
          <a:bodyPr vert="horz" lIns="91440" tIns="45720" rIns="91440" bIns="45720" rtlCol="0" anchor="ctr" anchorCtr="1"/>
          <a:lstStyle>
            <a:lvl1pPr algn="r">
              <a:defRPr sz="600" b="1">
                <a:solidFill>
                  <a:schemeClr val="bg1"/>
                </a:solidFill>
                <a:latin typeface="Arial"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360273013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686800" y="4857753"/>
            <a:ext cx="381000" cy="285749"/>
          </a:xfrm>
          <a:prstGeom prst="rect">
            <a:avLst/>
          </a:prstGeom>
        </p:spPr>
        <p:txBody>
          <a:bodyPr vert="horz" lIns="91440" tIns="45720" rIns="91440" bIns="45720" rtlCol="0" anchor="ctr" anchorCtr="1"/>
          <a:lstStyle>
            <a:lvl1pPr algn="r">
              <a:defRPr sz="600" b="1">
                <a:solidFill>
                  <a:schemeClr val="bg1"/>
                </a:solidFill>
                <a:latin typeface="Arial"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288167490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4857751"/>
            <a:ext cx="9144000" cy="285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Rectangle 2"/>
          <p:cNvSpPr>
            <a:spLocks noGrp="1" noChangeArrowheads="1"/>
          </p:cNvSpPr>
          <p:nvPr>
            <p:ph type="title"/>
          </p:nvPr>
        </p:nvSpPr>
        <p:spPr bwMode="auto">
          <a:xfrm>
            <a:off x="379733" y="226510"/>
            <a:ext cx="678307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p>
            <a:pPr lvl="0"/>
            <a:r>
              <a:rPr lang="en-US" altLang="en-US" dirty="0"/>
              <a:t>Click to edit </a:t>
            </a:r>
            <a:br>
              <a:rPr lang="en-US" altLang="en-US" dirty="0"/>
            </a:br>
            <a:r>
              <a:rPr lang="en-US" altLang="en-US" dirty="0"/>
              <a:t>Master title style</a:t>
            </a:r>
          </a:p>
        </p:txBody>
      </p:sp>
      <p:sp>
        <p:nvSpPr>
          <p:cNvPr id="1027" name="Rectangle 3"/>
          <p:cNvSpPr>
            <a:spLocks noGrp="1" noChangeArrowheads="1"/>
          </p:cNvSpPr>
          <p:nvPr>
            <p:ph type="body" idx="1"/>
          </p:nvPr>
        </p:nvSpPr>
        <p:spPr bwMode="auto">
          <a:xfrm>
            <a:off x="379731" y="1104900"/>
            <a:ext cx="853567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Slide Number Placeholder 2"/>
          <p:cNvSpPr>
            <a:spLocks noGrp="1"/>
          </p:cNvSpPr>
          <p:nvPr>
            <p:ph type="sldNum" sz="quarter" idx="4"/>
          </p:nvPr>
        </p:nvSpPr>
        <p:spPr bwMode="gray">
          <a:xfrm>
            <a:off x="8686800" y="4857753"/>
            <a:ext cx="381000" cy="285749"/>
          </a:xfrm>
          <a:prstGeom prst="rect">
            <a:avLst/>
          </a:prstGeom>
        </p:spPr>
        <p:txBody>
          <a:bodyPr vert="horz" lIns="91440" tIns="45720" rIns="91440" bIns="45720" rtlCol="0" anchor="ctr" anchorCtr="1"/>
          <a:lstStyle>
            <a:lvl1pPr algn="r">
              <a:defRPr sz="800" b="1">
                <a:solidFill>
                  <a:schemeClr val="bg1"/>
                </a:solidFill>
                <a:latin typeface="Arial" charset="0"/>
                <a:cs typeface="Arial" charset="0"/>
              </a:defRPr>
            </a:lvl1pPr>
          </a:lstStyle>
          <a:p>
            <a:pPr>
              <a:defRPr/>
            </a:pPr>
            <a:fld id="{6D89E75D-4F18-41C4-8550-92ADAD8A39F0}" type="slidenum">
              <a:rPr lang="en-US" smtClean="0"/>
              <a:pPr>
                <a:defRPr/>
              </a:pPr>
              <a:t>‹#›</a:t>
            </a:fld>
            <a:endParaRPr lang="en-US" dirty="0"/>
          </a:p>
        </p:txBody>
      </p:sp>
      <p:sp>
        <p:nvSpPr>
          <p:cNvPr id="15" name="Rectangle 10"/>
          <p:cNvSpPr>
            <a:spLocks noChangeArrowheads="1"/>
          </p:cNvSpPr>
          <p:nvPr userDrawn="1"/>
        </p:nvSpPr>
        <p:spPr bwMode="gray">
          <a:xfrm>
            <a:off x="228603" y="4857753"/>
            <a:ext cx="3535597" cy="28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rIns="3429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AU" altLang="en-US" sz="700" dirty="0" smtClean="0">
                <a:solidFill>
                  <a:schemeClr val="bg1"/>
                </a:solidFill>
              </a:rPr>
              <a:t>©2017 RP Data Pty Ltd t/as CoreLogic Asia Pacific. All rights reserved. Confidential.</a:t>
            </a:r>
            <a:endParaRPr lang="en-AU" altLang="en-US" sz="700" dirty="0">
              <a:solidFill>
                <a:schemeClr val="bg1"/>
              </a:solidFill>
            </a:endParaRPr>
          </a:p>
        </p:txBody>
      </p:sp>
      <p:cxnSp>
        <p:nvCxnSpPr>
          <p:cNvPr id="4" name="Straight Connector 3"/>
          <p:cNvCxnSpPr/>
          <p:nvPr userDrawn="1"/>
        </p:nvCxnSpPr>
        <p:spPr>
          <a:xfrm>
            <a:off x="8682037" y="4905826"/>
            <a:ext cx="0" cy="189600"/>
          </a:xfrm>
          <a:prstGeom prst="line">
            <a:avLst/>
          </a:prstGeom>
          <a:ln>
            <a:solidFill>
              <a:srgbClr val="787B7E"/>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8100" y="57150"/>
            <a:ext cx="1363430" cy="556677"/>
          </a:xfrm>
          <a:prstGeom prst="rect">
            <a:avLst/>
          </a:prstGeom>
        </p:spPr>
      </p:pic>
      <p:sp>
        <p:nvSpPr>
          <p:cNvPr id="9" name="Rectangle 8"/>
          <p:cNvSpPr/>
          <p:nvPr userDrawn="1"/>
        </p:nvSpPr>
        <p:spPr>
          <a:xfrm>
            <a:off x="175260" y="4884420"/>
            <a:ext cx="3467100" cy="20828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Sld>
  <p:clrMap bg1="lt1" tx1="dk1" bg2="lt2" tx2="dk2" accent1="accent1" accent2="accent2" accent3="accent3" accent4="accent4" accent5="accent5" accent6="accent6" hlink="hlink" folHlink="folHlink"/>
  <p:sldLayoutIdLst>
    <p:sldLayoutId id="2147484390" r:id="rId1"/>
    <p:sldLayoutId id="2147484387" r:id="rId2"/>
    <p:sldLayoutId id="2147484388" r:id="rId3"/>
    <p:sldLayoutId id="2147484389" r:id="rId4"/>
    <p:sldLayoutId id="2147484380" r:id="rId5"/>
  </p:sldLayoutIdLst>
  <p:transition spd="med">
    <p:fade/>
  </p:transition>
  <p:hf hdr="0" ftr="0" dt="0"/>
  <p:txStyles>
    <p:titleStyle>
      <a:lvl1pPr algn="l" rtl="0" eaLnBrk="1" fontAlgn="base" hangingPunct="1">
        <a:spcBef>
          <a:spcPct val="0"/>
        </a:spcBef>
        <a:spcAft>
          <a:spcPct val="0"/>
        </a:spcAft>
        <a:defRPr sz="2600" b="1">
          <a:solidFill>
            <a:schemeClr val="bg2"/>
          </a:solidFill>
          <a:latin typeface="+mj-lt"/>
          <a:ea typeface="+mj-ea"/>
          <a:cs typeface="+mj-cs"/>
        </a:defRPr>
      </a:lvl1pPr>
      <a:lvl2pPr algn="l" rtl="0" eaLnBrk="1" fontAlgn="base" hangingPunct="1">
        <a:spcBef>
          <a:spcPct val="0"/>
        </a:spcBef>
        <a:spcAft>
          <a:spcPct val="0"/>
        </a:spcAft>
        <a:defRPr sz="2100">
          <a:solidFill>
            <a:schemeClr val="bg1"/>
          </a:solidFill>
          <a:latin typeface="Arial" charset="0"/>
        </a:defRPr>
      </a:lvl2pPr>
      <a:lvl3pPr algn="l" rtl="0" eaLnBrk="1" fontAlgn="base" hangingPunct="1">
        <a:spcBef>
          <a:spcPct val="0"/>
        </a:spcBef>
        <a:spcAft>
          <a:spcPct val="0"/>
        </a:spcAft>
        <a:defRPr sz="2100">
          <a:solidFill>
            <a:schemeClr val="bg1"/>
          </a:solidFill>
          <a:latin typeface="Arial" charset="0"/>
        </a:defRPr>
      </a:lvl3pPr>
      <a:lvl4pPr algn="l" rtl="0" eaLnBrk="1" fontAlgn="base" hangingPunct="1">
        <a:spcBef>
          <a:spcPct val="0"/>
        </a:spcBef>
        <a:spcAft>
          <a:spcPct val="0"/>
        </a:spcAft>
        <a:defRPr sz="2100">
          <a:solidFill>
            <a:schemeClr val="bg1"/>
          </a:solidFill>
          <a:latin typeface="Arial" charset="0"/>
        </a:defRPr>
      </a:lvl4pPr>
      <a:lvl5pPr algn="l" rtl="0" eaLnBrk="1" fontAlgn="base" hangingPunct="1">
        <a:spcBef>
          <a:spcPct val="0"/>
        </a:spcBef>
        <a:spcAft>
          <a:spcPct val="0"/>
        </a:spcAft>
        <a:defRPr sz="2100">
          <a:solidFill>
            <a:schemeClr val="bg1"/>
          </a:solidFill>
          <a:latin typeface="Arial" charset="0"/>
        </a:defRPr>
      </a:lvl5pPr>
      <a:lvl6pPr marL="342892" algn="l" rtl="0" eaLnBrk="1" fontAlgn="base" hangingPunct="1">
        <a:spcBef>
          <a:spcPct val="0"/>
        </a:spcBef>
        <a:spcAft>
          <a:spcPct val="0"/>
        </a:spcAft>
        <a:defRPr sz="2100">
          <a:solidFill>
            <a:schemeClr val="tx2"/>
          </a:solidFill>
          <a:latin typeface="Arial" charset="0"/>
        </a:defRPr>
      </a:lvl6pPr>
      <a:lvl7pPr marL="685783" algn="l" rtl="0" eaLnBrk="1" fontAlgn="base" hangingPunct="1">
        <a:spcBef>
          <a:spcPct val="0"/>
        </a:spcBef>
        <a:spcAft>
          <a:spcPct val="0"/>
        </a:spcAft>
        <a:defRPr sz="2100">
          <a:solidFill>
            <a:schemeClr val="tx2"/>
          </a:solidFill>
          <a:latin typeface="Arial" charset="0"/>
        </a:defRPr>
      </a:lvl7pPr>
      <a:lvl8pPr marL="1028675" algn="l" rtl="0" eaLnBrk="1" fontAlgn="base" hangingPunct="1">
        <a:spcBef>
          <a:spcPct val="0"/>
        </a:spcBef>
        <a:spcAft>
          <a:spcPct val="0"/>
        </a:spcAft>
        <a:defRPr sz="2100">
          <a:solidFill>
            <a:schemeClr val="tx2"/>
          </a:solidFill>
          <a:latin typeface="Arial" charset="0"/>
        </a:defRPr>
      </a:lvl8pPr>
      <a:lvl9pPr marL="1371566" algn="l" rtl="0" eaLnBrk="1" fontAlgn="base" hangingPunct="1">
        <a:spcBef>
          <a:spcPct val="0"/>
        </a:spcBef>
        <a:spcAft>
          <a:spcPct val="0"/>
        </a:spcAft>
        <a:defRPr sz="2100">
          <a:solidFill>
            <a:schemeClr val="tx2"/>
          </a:solidFill>
          <a:latin typeface="Arial" charset="0"/>
        </a:defRPr>
      </a:lvl9pPr>
    </p:titleStyle>
    <p:bodyStyle>
      <a:lvl1pPr marL="169863" indent="-169863" algn="l" rtl="0" eaLnBrk="1" fontAlgn="base" hangingPunct="1">
        <a:spcBef>
          <a:spcPts val="475"/>
        </a:spcBef>
        <a:spcAft>
          <a:spcPct val="0"/>
        </a:spcAft>
        <a:buClr>
          <a:schemeClr val="bg2"/>
        </a:buClr>
        <a:buFont typeface="Wingdings" panose="05000000000000000000" pitchFamily="2" charset="2"/>
        <a:buChar char=""/>
        <a:defRPr sz="1800">
          <a:solidFill>
            <a:schemeClr val="tx1"/>
          </a:solidFill>
          <a:latin typeface="+mn-lt"/>
          <a:ea typeface="+mn-ea"/>
          <a:cs typeface="+mn-cs"/>
        </a:defRPr>
      </a:lvl1pPr>
      <a:lvl2pPr marL="341313" indent="-153988" algn="l" rtl="0" eaLnBrk="1" fontAlgn="base" hangingPunct="1">
        <a:spcBef>
          <a:spcPts val="475"/>
        </a:spcBef>
        <a:spcAft>
          <a:spcPct val="0"/>
        </a:spcAft>
        <a:buClr>
          <a:schemeClr val="tx2">
            <a:lumMod val="60000"/>
            <a:lumOff val="40000"/>
          </a:schemeClr>
        </a:buClr>
        <a:buSzPct val="100000"/>
        <a:buFont typeface="Wingdings" panose="05000000000000000000" pitchFamily="2" charset="2"/>
        <a:buChar char="§"/>
        <a:defRPr sz="1600">
          <a:solidFill>
            <a:schemeClr val="tx1"/>
          </a:solidFill>
          <a:latin typeface="+mn-lt"/>
          <a:ea typeface="MS PGothic" pitchFamily="34" charset="-128"/>
        </a:defRPr>
      </a:lvl2pPr>
      <a:lvl3pPr marL="573088" indent="-115888" algn="l" rtl="0" eaLnBrk="1" fontAlgn="base" hangingPunct="1">
        <a:spcBef>
          <a:spcPct val="0"/>
        </a:spcBef>
        <a:spcAft>
          <a:spcPct val="0"/>
        </a:spcAft>
        <a:buClr>
          <a:schemeClr val="tx2">
            <a:lumMod val="60000"/>
            <a:lumOff val="40000"/>
          </a:schemeClr>
        </a:buClr>
        <a:buFont typeface="Arial" charset="0"/>
        <a:buChar char="̶"/>
        <a:defRPr sz="1400">
          <a:solidFill>
            <a:schemeClr val="tx1"/>
          </a:solidFill>
          <a:latin typeface="+mn-lt"/>
          <a:ea typeface="MS PGothic" pitchFamily="34" charset="-128"/>
        </a:defRPr>
      </a:lvl3pPr>
      <a:lvl4pPr marL="688975" indent="-125413" algn="l" rtl="0" eaLnBrk="1" fontAlgn="base" hangingPunct="1">
        <a:spcBef>
          <a:spcPct val="0"/>
        </a:spcBef>
        <a:spcAft>
          <a:spcPct val="0"/>
        </a:spcAft>
        <a:buClr>
          <a:schemeClr val="tx2">
            <a:lumMod val="60000"/>
            <a:lumOff val="40000"/>
          </a:schemeClr>
        </a:buClr>
        <a:buFont typeface="Arial" charset="0"/>
        <a:buChar char="•"/>
        <a:defRPr sz="1400">
          <a:solidFill>
            <a:schemeClr val="tx1"/>
          </a:solidFill>
          <a:latin typeface="+mn-lt"/>
          <a:ea typeface="MS PGothic" pitchFamily="34" charset="-128"/>
        </a:defRPr>
      </a:lvl4pPr>
      <a:lvl5pPr marL="798513" indent="-111125" algn="l" rtl="0" eaLnBrk="1" fontAlgn="base" hangingPunct="1">
        <a:spcBef>
          <a:spcPct val="0"/>
        </a:spcBef>
        <a:spcAft>
          <a:spcPct val="0"/>
        </a:spcAft>
        <a:buClr>
          <a:schemeClr val="tx2">
            <a:lumMod val="60000"/>
            <a:lumOff val="40000"/>
          </a:schemeClr>
        </a:buClr>
        <a:buSzPct val="70000"/>
        <a:buFont typeface="Wingdings" pitchFamily="2" charset="2"/>
        <a:buChar char="§"/>
        <a:defRPr sz="1400">
          <a:solidFill>
            <a:schemeClr val="tx1"/>
          </a:solidFill>
          <a:latin typeface="+mn-lt"/>
          <a:ea typeface="MS PGothic" pitchFamily="34" charset="-128"/>
        </a:defRPr>
      </a:lvl5pPr>
      <a:lvl6pPr marL="948905" indent="-111917" algn="l" rtl="0" eaLnBrk="1" fontAlgn="base" hangingPunct="1">
        <a:spcBef>
          <a:spcPct val="0"/>
        </a:spcBef>
        <a:spcAft>
          <a:spcPct val="0"/>
        </a:spcAft>
        <a:buClr>
          <a:schemeClr val="bg2"/>
        </a:buClr>
        <a:buChar char="•"/>
        <a:defRPr>
          <a:solidFill>
            <a:schemeClr val="tx2"/>
          </a:solidFill>
          <a:latin typeface="+mn-lt"/>
        </a:defRPr>
      </a:lvl6pPr>
      <a:lvl7pPr marL="1291797" indent="-111917" algn="l" rtl="0" eaLnBrk="1" fontAlgn="base" hangingPunct="1">
        <a:spcBef>
          <a:spcPct val="0"/>
        </a:spcBef>
        <a:spcAft>
          <a:spcPct val="0"/>
        </a:spcAft>
        <a:buClr>
          <a:schemeClr val="bg2"/>
        </a:buClr>
        <a:buChar char="•"/>
        <a:defRPr>
          <a:solidFill>
            <a:schemeClr val="tx2"/>
          </a:solidFill>
          <a:latin typeface="+mn-lt"/>
        </a:defRPr>
      </a:lvl7pPr>
      <a:lvl8pPr marL="1634688" indent="-111917" algn="l" rtl="0" eaLnBrk="1" fontAlgn="base" hangingPunct="1">
        <a:spcBef>
          <a:spcPct val="0"/>
        </a:spcBef>
        <a:spcAft>
          <a:spcPct val="0"/>
        </a:spcAft>
        <a:buClr>
          <a:schemeClr val="bg2"/>
        </a:buClr>
        <a:buChar char="•"/>
        <a:defRPr>
          <a:solidFill>
            <a:schemeClr val="tx2"/>
          </a:solidFill>
          <a:latin typeface="+mn-lt"/>
        </a:defRPr>
      </a:lvl8pPr>
      <a:lvl9pPr marL="1977580" indent="-111917" algn="l" rtl="0" eaLnBrk="1" fontAlgn="base" hangingPunct="1">
        <a:spcBef>
          <a:spcPct val="0"/>
        </a:spcBef>
        <a:spcAft>
          <a:spcPct val="0"/>
        </a:spcAft>
        <a:buClr>
          <a:schemeClr val="bg2"/>
        </a:buClr>
        <a:buChar char="•"/>
        <a:defRPr>
          <a:solidFill>
            <a:schemeClr val="tx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4627" y="1344381"/>
            <a:ext cx="2448560" cy="1524001"/>
          </a:xfrm>
        </p:spPr>
        <p:txBody>
          <a:bodyPr/>
          <a:lstStyle/>
          <a:p>
            <a:r>
              <a:rPr lang="en-US" altLang="en-US" dirty="0" smtClean="0"/>
              <a:t>Housing market update</a:t>
            </a:r>
            <a:endParaRPr lang="en-US" altLang="en-US" dirty="0"/>
          </a:p>
        </p:txBody>
      </p:sp>
      <p:sp>
        <p:nvSpPr>
          <p:cNvPr id="5" name="Text Placeholder 4"/>
          <p:cNvSpPr>
            <a:spLocks noGrp="1"/>
          </p:cNvSpPr>
          <p:nvPr>
            <p:ph type="body" sz="quarter" idx="10"/>
          </p:nvPr>
        </p:nvSpPr>
        <p:spPr>
          <a:xfrm>
            <a:off x="384628" y="4068214"/>
            <a:ext cx="2448559" cy="785968"/>
          </a:xfrm>
        </p:spPr>
        <p:txBody>
          <a:bodyPr/>
          <a:lstStyle/>
          <a:p>
            <a:r>
              <a:rPr lang="en-US" dirty="0" smtClean="0"/>
              <a:t>February 2018</a:t>
            </a:r>
            <a:endParaRPr lang="en-US" dirty="0"/>
          </a:p>
        </p:txBody>
      </p:sp>
      <p:sp>
        <p:nvSpPr>
          <p:cNvPr id="9" name="Slide Number Placeholder 8"/>
          <p:cNvSpPr>
            <a:spLocks noGrp="1"/>
          </p:cNvSpPr>
          <p:nvPr>
            <p:ph type="sldNum" sz="quarter" idx="4"/>
          </p:nvPr>
        </p:nvSpPr>
        <p:spPr/>
        <p:txBody>
          <a:bodyPr/>
          <a:lstStyle/>
          <a:p>
            <a:fld id="{6D89E75D-4F18-41C4-8550-92ADAD8A39F0}" type="slidenum">
              <a:rPr lang="en-US" smtClean="0"/>
              <a:pPr/>
              <a:t>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017128750"/>
              </p:ext>
            </p:extLst>
          </p:nvPr>
        </p:nvGraphicFramePr>
        <p:xfrm>
          <a:off x="60959" y="2976925"/>
          <a:ext cx="3095897" cy="995146"/>
        </p:xfrm>
        <a:graphic>
          <a:graphicData uri="http://schemas.openxmlformats.org/drawingml/2006/table">
            <a:tbl>
              <a:tblPr firstRow="1" bandRow="1">
                <a:tableStyleId>{F5AB1C69-6EDB-4FF4-983F-18BD219EF322}</a:tableStyleId>
              </a:tblPr>
              <a:tblGrid>
                <a:gridCol w="3095897">
                  <a:extLst>
                    <a:ext uri="{9D8B030D-6E8A-4147-A177-3AD203B41FA5}">
                      <a16:colId xmlns:a16="http://schemas.microsoft.com/office/drawing/2014/main" val="1137944647"/>
                    </a:ext>
                  </a:extLst>
                </a:gridCol>
              </a:tblGrid>
              <a:tr h="995146">
                <a:tc>
                  <a:txBody>
                    <a:bodyPr/>
                    <a:lstStyle/>
                    <a:p>
                      <a:pPr algn="ctr"/>
                      <a:r>
                        <a:rPr lang="en-US" sz="2600" dirty="0" smtClean="0">
                          <a:solidFill>
                            <a:schemeClr val="bg2"/>
                          </a:solidFill>
                          <a:latin typeface="Arial" panose="020B0604020202020204" pitchFamily="34" charset="0"/>
                          <a:cs typeface="Arial" panose="020B0604020202020204" pitchFamily="34" charset="0"/>
                        </a:rPr>
                        <a:t>Property Investor Summit</a:t>
                      </a:r>
                      <a:endParaRPr lang="en-US" sz="2600" dirty="0">
                        <a:solidFill>
                          <a:schemeClr val="bg2"/>
                        </a:solidFill>
                        <a:latin typeface="Arial" panose="020B0604020202020204" pitchFamily="34" charset="0"/>
                        <a:cs typeface="Arial" panose="020B0604020202020204" pitchFamily="34" charset="0"/>
                      </a:endParaRP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4749688"/>
                  </a:ext>
                </a:extLst>
              </a:tr>
            </a:tbl>
          </a:graphicData>
        </a:graphic>
      </p:graphicFrame>
      <p:sp>
        <p:nvSpPr>
          <p:cNvPr id="6" name="Text Placeholder 2"/>
          <p:cNvSpPr txBox="1">
            <a:spLocks/>
          </p:cNvSpPr>
          <p:nvPr/>
        </p:nvSpPr>
        <p:spPr>
          <a:xfrm>
            <a:off x="4510115" y="4139465"/>
            <a:ext cx="4633885" cy="400050"/>
          </a:xfrm>
          <a:prstGeom prst="rect">
            <a:avLst/>
          </a:prstGeom>
        </p:spPr>
        <p:txBody>
          <a:bodyPr/>
          <a:lstStyle>
            <a:lvl1pPr marL="169863" indent="-169863" algn="l" rtl="0" eaLnBrk="1" fontAlgn="base" hangingPunct="1">
              <a:spcBef>
                <a:spcPts val="475"/>
              </a:spcBef>
              <a:spcAft>
                <a:spcPct val="0"/>
              </a:spcAft>
              <a:buClr>
                <a:schemeClr val="bg2"/>
              </a:buClr>
              <a:buFont typeface="Wingdings" panose="05000000000000000000" pitchFamily="2" charset="2"/>
              <a:buChar char=""/>
              <a:defRPr sz="1800">
                <a:solidFill>
                  <a:schemeClr val="tx1"/>
                </a:solidFill>
                <a:latin typeface="+mn-lt"/>
                <a:ea typeface="+mn-ea"/>
                <a:cs typeface="+mn-cs"/>
              </a:defRPr>
            </a:lvl1pPr>
            <a:lvl2pPr marL="341313" indent="-153988" algn="l" rtl="0" eaLnBrk="1" fontAlgn="base" hangingPunct="1">
              <a:spcBef>
                <a:spcPts val="475"/>
              </a:spcBef>
              <a:spcAft>
                <a:spcPct val="0"/>
              </a:spcAft>
              <a:buClr>
                <a:schemeClr val="tx2">
                  <a:lumMod val="60000"/>
                  <a:lumOff val="40000"/>
                </a:schemeClr>
              </a:buClr>
              <a:buSzPct val="100000"/>
              <a:buFont typeface="Wingdings" panose="05000000000000000000" pitchFamily="2" charset="2"/>
              <a:buChar char="§"/>
              <a:defRPr sz="1600">
                <a:solidFill>
                  <a:schemeClr val="tx1"/>
                </a:solidFill>
                <a:latin typeface="+mn-lt"/>
                <a:ea typeface="MS PGothic" pitchFamily="34" charset="-128"/>
              </a:defRPr>
            </a:lvl2pPr>
            <a:lvl3pPr marL="573088" indent="-115888" algn="l" rtl="0" eaLnBrk="1" fontAlgn="base" hangingPunct="1">
              <a:spcBef>
                <a:spcPct val="0"/>
              </a:spcBef>
              <a:spcAft>
                <a:spcPct val="0"/>
              </a:spcAft>
              <a:buClr>
                <a:schemeClr val="tx2">
                  <a:lumMod val="60000"/>
                  <a:lumOff val="40000"/>
                </a:schemeClr>
              </a:buClr>
              <a:buFont typeface="Arial" charset="0"/>
              <a:buChar char="̶"/>
              <a:defRPr sz="1400">
                <a:solidFill>
                  <a:schemeClr val="tx1"/>
                </a:solidFill>
                <a:latin typeface="+mn-lt"/>
                <a:ea typeface="MS PGothic" pitchFamily="34" charset="-128"/>
              </a:defRPr>
            </a:lvl3pPr>
            <a:lvl4pPr marL="688975" indent="-125413" algn="l" rtl="0" eaLnBrk="1" fontAlgn="base" hangingPunct="1">
              <a:spcBef>
                <a:spcPct val="0"/>
              </a:spcBef>
              <a:spcAft>
                <a:spcPct val="0"/>
              </a:spcAft>
              <a:buClr>
                <a:schemeClr val="tx2">
                  <a:lumMod val="60000"/>
                  <a:lumOff val="40000"/>
                </a:schemeClr>
              </a:buClr>
              <a:buFont typeface="Arial" charset="0"/>
              <a:buChar char="•"/>
              <a:defRPr sz="1400">
                <a:solidFill>
                  <a:schemeClr val="tx1"/>
                </a:solidFill>
                <a:latin typeface="+mn-lt"/>
                <a:ea typeface="MS PGothic" pitchFamily="34" charset="-128"/>
              </a:defRPr>
            </a:lvl4pPr>
            <a:lvl5pPr marL="798513" indent="-111125" algn="l" rtl="0" eaLnBrk="1" fontAlgn="base" hangingPunct="1">
              <a:spcBef>
                <a:spcPct val="0"/>
              </a:spcBef>
              <a:spcAft>
                <a:spcPct val="0"/>
              </a:spcAft>
              <a:buClr>
                <a:schemeClr val="tx2">
                  <a:lumMod val="60000"/>
                  <a:lumOff val="40000"/>
                </a:schemeClr>
              </a:buClr>
              <a:buSzPct val="70000"/>
              <a:buFont typeface="Wingdings" pitchFamily="2" charset="2"/>
              <a:buChar char="§"/>
              <a:defRPr sz="1400">
                <a:solidFill>
                  <a:schemeClr val="tx1"/>
                </a:solidFill>
                <a:latin typeface="+mn-lt"/>
                <a:ea typeface="MS PGothic" pitchFamily="34" charset="-128"/>
              </a:defRPr>
            </a:lvl5pPr>
            <a:lvl6pPr marL="948905" indent="-111917" algn="l" rtl="0" eaLnBrk="1" fontAlgn="base" hangingPunct="1">
              <a:spcBef>
                <a:spcPct val="0"/>
              </a:spcBef>
              <a:spcAft>
                <a:spcPct val="0"/>
              </a:spcAft>
              <a:buClr>
                <a:schemeClr val="bg2"/>
              </a:buClr>
              <a:buChar char="•"/>
              <a:defRPr>
                <a:solidFill>
                  <a:schemeClr val="tx2"/>
                </a:solidFill>
                <a:latin typeface="+mn-lt"/>
              </a:defRPr>
            </a:lvl6pPr>
            <a:lvl7pPr marL="1291797" indent="-111917" algn="l" rtl="0" eaLnBrk="1" fontAlgn="base" hangingPunct="1">
              <a:spcBef>
                <a:spcPct val="0"/>
              </a:spcBef>
              <a:spcAft>
                <a:spcPct val="0"/>
              </a:spcAft>
              <a:buClr>
                <a:schemeClr val="bg2"/>
              </a:buClr>
              <a:buChar char="•"/>
              <a:defRPr>
                <a:solidFill>
                  <a:schemeClr val="tx2"/>
                </a:solidFill>
                <a:latin typeface="+mn-lt"/>
              </a:defRPr>
            </a:lvl7pPr>
            <a:lvl8pPr marL="1634688" indent="-111917" algn="l" rtl="0" eaLnBrk="1" fontAlgn="base" hangingPunct="1">
              <a:spcBef>
                <a:spcPct val="0"/>
              </a:spcBef>
              <a:spcAft>
                <a:spcPct val="0"/>
              </a:spcAft>
              <a:buClr>
                <a:schemeClr val="bg2"/>
              </a:buClr>
              <a:buChar char="•"/>
              <a:defRPr>
                <a:solidFill>
                  <a:schemeClr val="tx2"/>
                </a:solidFill>
                <a:latin typeface="+mn-lt"/>
              </a:defRPr>
            </a:lvl8pPr>
            <a:lvl9pPr marL="1977580" indent="-111917" algn="l" rtl="0" eaLnBrk="1" fontAlgn="base" hangingPunct="1">
              <a:spcBef>
                <a:spcPct val="0"/>
              </a:spcBef>
              <a:spcAft>
                <a:spcPct val="0"/>
              </a:spcAft>
              <a:buClr>
                <a:schemeClr val="bg2"/>
              </a:buClr>
              <a:buChar char="•"/>
              <a:defRPr>
                <a:solidFill>
                  <a:schemeClr val="tx2"/>
                </a:solidFill>
                <a:latin typeface="+mn-lt"/>
              </a:defRPr>
            </a:lvl9pPr>
          </a:lstStyle>
          <a:p>
            <a:pPr marL="0" indent="0" algn="r">
              <a:buNone/>
            </a:pPr>
            <a:r>
              <a:rPr lang="en-US" altLang="en-US" sz="1050" kern="0" dirty="0" smtClean="0">
                <a:solidFill>
                  <a:schemeClr val="bg1"/>
                </a:solidFill>
              </a:rPr>
              <a:t>Tim Lawless</a:t>
            </a:r>
          </a:p>
          <a:p>
            <a:pPr marL="0" indent="0" algn="r">
              <a:buNone/>
            </a:pPr>
            <a:r>
              <a:rPr lang="en-US" altLang="en-US" sz="1050" u="sng" kern="0" dirty="0" smtClean="0">
                <a:solidFill>
                  <a:schemeClr val="bg1"/>
                </a:solidFill>
              </a:rPr>
              <a:t>tim.lawless@corelogic.com.au</a:t>
            </a:r>
          </a:p>
          <a:p>
            <a:pPr marL="0" indent="0" algn="r">
              <a:buNone/>
            </a:pPr>
            <a:r>
              <a:rPr lang="en-US" altLang="en-US" sz="1050" kern="0" dirty="0" smtClean="0">
                <a:solidFill>
                  <a:schemeClr val="bg1"/>
                </a:solidFill>
              </a:rPr>
              <a:t>@timlawless</a:t>
            </a:r>
          </a:p>
        </p:txBody>
      </p:sp>
    </p:spTree>
    <p:extLst>
      <p:ext uri="{BB962C8B-B14F-4D97-AF65-F5344CB8AC3E}">
        <p14:creationId xmlns:p14="http://schemas.microsoft.com/office/powerpoint/2010/main" val="248774504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4547" y="572529"/>
            <a:ext cx="5450296" cy="3877392"/>
          </a:xfrm>
          <a:prstGeom prst="rect">
            <a:avLst/>
          </a:prstGeom>
        </p:spPr>
      </p:pic>
      <p:sp>
        <p:nvSpPr>
          <p:cNvPr id="3" name="Slide Number Placeholder 2"/>
          <p:cNvSpPr>
            <a:spLocks noGrp="1"/>
          </p:cNvSpPr>
          <p:nvPr>
            <p:ph type="sldNum" sz="quarter" idx="4"/>
          </p:nvPr>
        </p:nvSpPr>
        <p:spPr/>
        <p:txBody>
          <a:bodyPr/>
          <a:lstStyle/>
          <a:p>
            <a:fld id="{6D89E75D-4F18-41C4-8550-92ADAD8A39F0}" type="slidenum">
              <a:rPr lang="en-US" smtClean="0"/>
              <a:pPr/>
              <a:t>10</a:t>
            </a:fld>
            <a:endParaRPr lang="en-US" dirty="0"/>
          </a:p>
        </p:txBody>
      </p:sp>
      <p:sp>
        <p:nvSpPr>
          <p:cNvPr id="5" name="TextBox 4"/>
          <p:cNvSpPr txBox="1"/>
          <p:nvPr/>
        </p:nvSpPr>
        <p:spPr>
          <a:xfrm>
            <a:off x="0" y="4885211"/>
            <a:ext cx="1172116" cy="230832"/>
          </a:xfrm>
          <a:prstGeom prst="rect">
            <a:avLst/>
          </a:prstGeom>
          <a:noFill/>
        </p:spPr>
        <p:txBody>
          <a:bodyPr wrap="none" rtlCol="0">
            <a:spAutoFit/>
          </a:bodyPr>
          <a:lstStyle/>
          <a:p>
            <a:r>
              <a:rPr lang="en-AU" sz="900" i="1" dirty="0" smtClean="0">
                <a:solidFill>
                  <a:schemeClr val="bg1"/>
                </a:solidFill>
              </a:rPr>
              <a:t>Source:  CoreLogic</a:t>
            </a:r>
            <a:endParaRPr lang="en-AU" sz="900" i="1" dirty="0">
              <a:solidFill>
                <a:schemeClr val="bg1"/>
              </a:solidFill>
            </a:endParaRPr>
          </a:p>
        </p:txBody>
      </p:sp>
      <p:sp>
        <p:nvSpPr>
          <p:cNvPr id="16" name="TextBox 15"/>
          <p:cNvSpPr txBox="1"/>
          <p:nvPr/>
        </p:nvSpPr>
        <p:spPr>
          <a:xfrm>
            <a:off x="3569652" y="2166793"/>
            <a:ext cx="963725" cy="276999"/>
          </a:xfrm>
          <a:prstGeom prst="rect">
            <a:avLst/>
          </a:prstGeom>
          <a:noFill/>
        </p:spPr>
        <p:txBody>
          <a:bodyPr wrap="none" rtlCol="0">
            <a:spAutoFit/>
          </a:bodyPr>
          <a:lstStyle/>
          <a:p>
            <a:r>
              <a:rPr lang="en-AU" sz="1200" b="1" dirty="0" smtClean="0">
                <a:solidFill>
                  <a:srgbClr val="E03C31"/>
                </a:solidFill>
              </a:rPr>
              <a:t>Melbourne</a:t>
            </a:r>
            <a:endParaRPr lang="en-AU" sz="1200" b="1" dirty="0">
              <a:solidFill>
                <a:srgbClr val="E03C31"/>
              </a:solidFill>
            </a:endParaRPr>
          </a:p>
        </p:txBody>
      </p:sp>
      <p:sp>
        <p:nvSpPr>
          <p:cNvPr id="18" name="TextBox 17"/>
          <p:cNvSpPr txBox="1"/>
          <p:nvPr/>
        </p:nvSpPr>
        <p:spPr>
          <a:xfrm>
            <a:off x="703077" y="2074461"/>
            <a:ext cx="938077" cy="461665"/>
          </a:xfrm>
          <a:prstGeom prst="rect">
            <a:avLst/>
          </a:prstGeom>
          <a:noFill/>
        </p:spPr>
        <p:txBody>
          <a:bodyPr wrap="none" rtlCol="0">
            <a:spAutoFit/>
          </a:bodyPr>
          <a:lstStyle/>
          <a:p>
            <a:r>
              <a:rPr lang="en-AU" sz="1200" b="1" dirty="0" smtClean="0">
                <a:solidFill>
                  <a:srgbClr val="000000"/>
                </a:solidFill>
              </a:rPr>
              <a:t>Combined</a:t>
            </a:r>
          </a:p>
          <a:p>
            <a:pPr algn="ctr"/>
            <a:r>
              <a:rPr lang="en-AU" sz="1200" b="1" dirty="0" smtClean="0">
                <a:solidFill>
                  <a:srgbClr val="000000"/>
                </a:solidFill>
              </a:rPr>
              <a:t>capitals</a:t>
            </a:r>
            <a:endParaRPr lang="en-AU" sz="1200" b="1" dirty="0">
              <a:solidFill>
                <a:srgbClr val="000000"/>
              </a:solidFill>
            </a:endParaRPr>
          </a:p>
        </p:txBody>
      </p:sp>
      <p:pic>
        <p:nvPicPr>
          <p:cNvPr id="6" name="Picture 5"/>
          <p:cNvPicPr>
            <a:picLocks noChangeAspect="1"/>
          </p:cNvPicPr>
          <p:nvPr/>
        </p:nvPicPr>
        <p:blipFill>
          <a:blip r:embed="rId3"/>
          <a:stretch>
            <a:fillRect/>
          </a:stretch>
        </p:blipFill>
        <p:spPr>
          <a:xfrm>
            <a:off x="5993082" y="1002298"/>
            <a:ext cx="3017587" cy="3579622"/>
          </a:xfrm>
          <a:prstGeom prst="rect">
            <a:avLst/>
          </a:prstGeom>
        </p:spPr>
      </p:pic>
    </p:spTree>
    <p:extLst>
      <p:ext uri="{BB962C8B-B14F-4D97-AF65-F5344CB8AC3E}">
        <p14:creationId xmlns:p14="http://schemas.microsoft.com/office/powerpoint/2010/main" val="100744317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4547" y="572529"/>
            <a:ext cx="5450296" cy="3877392"/>
          </a:xfrm>
          <a:prstGeom prst="rect">
            <a:avLst/>
          </a:prstGeom>
        </p:spPr>
      </p:pic>
      <p:sp>
        <p:nvSpPr>
          <p:cNvPr id="3" name="Slide Number Placeholder 2"/>
          <p:cNvSpPr>
            <a:spLocks noGrp="1"/>
          </p:cNvSpPr>
          <p:nvPr>
            <p:ph type="sldNum" sz="quarter" idx="4"/>
          </p:nvPr>
        </p:nvSpPr>
        <p:spPr/>
        <p:txBody>
          <a:bodyPr/>
          <a:lstStyle/>
          <a:p>
            <a:fld id="{6D89E75D-4F18-41C4-8550-92ADAD8A39F0}" type="slidenum">
              <a:rPr lang="en-US" smtClean="0"/>
              <a:pPr/>
              <a:t>11</a:t>
            </a:fld>
            <a:endParaRPr lang="en-US" dirty="0"/>
          </a:p>
        </p:txBody>
      </p:sp>
      <p:sp>
        <p:nvSpPr>
          <p:cNvPr id="5" name="TextBox 4"/>
          <p:cNvSpPr txBox="1"/>
          <p:nvPr/>
        </p:nvSpPr>
        <p:spPr>
          <a:xfrm>
            <a:off x="0" y="4885211"/>
            <a:ext cx="1172116" cy="230832"/>
          </a:xfrm>
          <a:prstGeom prst="rect">
            <a:avLst/>
          </a:prstGeom>
          <a:noFill/>
        </p:spPr>
        <p:txBody>
          <a:bodyPr wrap="none" rtlCol="0">
            <a:spAutoFit/>
          </a:bodyPr>
          <a:lstStyle/>
          <a:p>
            <a:r>
              <a:rPr lang="en-AU" sz="900" i="1" dirty="0" smtClean="0">
                <a:solidFill>
                  <a:schemeClr val="bg1"/>
                </a:solidFill>
              </a:rPr>
              <a:t>Source:  CoreLogic</a:t>
            </a:r>
            <a:endParaRPr lang="en-AU" sz="900" i="1" dirty="0">
              <a:solidFill>
                <a:schemeClr val="bg1"/>
              </a:solidFill>
            </a:endParaRPr>
          </a:p>
        </p:txBody>
      </p:sp>
      <p:sp>
        <p:nvSpPr>
          <p:cNvPr id="16" name="TextBox 15"/>
          <p:cNvSpPr txBox="1"/>
          <p:nvPr/>
        </p:nvSpPr>
        <p:spPr>
          <a:xfrm>
            <a:off x="3461164" y="3964597"/>
            <a:ext cx="841897" cy="276999"/>
          </a:xfrm>
          <a:prstGeom prst="rect">
            <a:avLst/>
          </a:prstGeom>
          <a:noFill/>
        </p:spPr>
        <p:txBody>
          <a:bodyPr wrap="none" rtlCol="0">
            <a:spAutoFit/>
          </a:bodyPr>
          <a:lstStyle/>
          <a:p>
            <a:r>
              <a:rPr lang="en-AU" sz="1200" b="1" dirty="0" smtClean="0">
                <a:solidFill>
                  <a:srgbClr val="E03C31"/>
                </a:solidFill>
              </a:rPr>
              <a:t>Brisbane</a:t>
            </a:r>
            <a:endParaRPr lang="en-AU" sz="1200" b="1" dirty="0">
              <a:solidFill>
                <a:srgbClr val="E03C31"/>
              </a:solidFill>
            </a:endParaRPr>
          </a:p>
        </p:txBody>
      </p:sp>
      <p:sp>
        <p:nvSpPr>
          <p:cNvPr id="18" name="TextBox 17"/>
          <p:cNvSpPr txBox="1"/>
          <p:nvPr/>
        </p:nvSpPr>
        <p:spPr>
          <a:xfrm>
            <a:off x="703077" y="2074461"/>
            <a:ext cx="938077" cy="461665"/>
          </a:xfrm>
          <a:prstGeom prst="rect">
            <a:avLst/>
          </a:prstGeom>
          <a:noFill/>
        </p:spPr>
        <p:txBody>
          <a:bodyPr wrap="none" rtlCol="0">
            <a:spAutoFit/>
          </a:bodyPr>
          <a:lstStyle/>
          <a:p>
            <a:r>
              <a:rPr lang="en-AU" sz="1200" b="1" dirty="0" smtClean="0">
                <a:solidFill>
                  <a:srgbClr val="000000"/>
                </a:solidFill>
              </a:rPr>
              <a:t>Combined</a:t>
            </a:r>
          </a:p>
          <a:p>
            <a:pPr algn="ctr"/>
            <a:r>
              <a:rPr lang="en-AU" sz="1200" b="1" dirty="0" smtClean="0">
                <a:solidFill>
                  <a:srgbClr val="000000"/>
                </a:solidFill>
              </a:rPr>
              <a:t>capitals</a:t>
            </a:r>
            <a:endParaRPr lang="en-AU" sz="1200" b="1" dirty="0">
              <a:solidFill>
                <a:srgbClr val="000000"/>
              </a:solidFill>
            </a:endParaRPr>
          </a:p>
        </p:txBody>
      </p:sp>
      <p:pic>
        <p:nvPicPr>
          <p:cNvPr id="6" name="Picture 5"/>
          <p:cNvPicPr>
            <a:picLocks noChangeAspect="1"/>
          </p:cNvPicPr>
          <p:nvPr/>
        </p:nvPicPr>
        <p:blipFill>
          <a:blip r:embed="rId3"/>
          <a:stretch>
            <a:fillRect/>
          </a:stretch>
        </p:blipFill>
        <p:spPr>
          <a:xfrm>
            <a:off x="5993082" y="1002298"/>
            <a:ext cx="3017587" cy="3579622"/>
          </a:xfrm>
          <a:prstGeom prst="rect">
            <a:avLst/>
          </a:prstGeom>
        </p:spPr>
      </p:pic>
    </p:spTree>
    <p:extLst>
      <p:ext uri="{BB962C8B-B14F-4D97-AF65-F5344CB8AC3E}">
        <p14:creationId xmlns:p14="http://schemas.microsoft.com/office/powerpoint/2010/main" val="45769444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4547" y="572529"/>
            <a:ext cx="5450296" cy="3877392"/>
          </a:xfrm>
          <a:prstGeom prst="rect">
            <a:avLst/>
          </a:prstGeom>
        </p:spPr>
      </p:pic>
      <p:sp>
        <p:nvSpPr>
          <p:cNvPr id="3" name="Slide Number Placeholder 2"/>
          <p:cNvSpPr>
            <a:spLocks noGrp="1"/>
          </p:cNvSpPr>
          <p:nvPr>
            <p:ph type="sldNum" sz="quarter" idx="4"/>
          </p:nvPr>
        </p:nvSpPr>
        <p:spPr/>
        <p:txBody>
          <a:bodyPr/>
          <a:lstStyle/>
          <a:p>
            <a:fld id="{6D89E75D-4F18-41C4-8550-92ADAD8A39F0}" type="slidenum">
              <a:rPr lang="en-US" smtClean="0"/>
              <a:pPr/>
              <a:t>12</a:t>
            </a:fld>
            <a:endParaRPr lang="en-US" dirty="0"/>
          </a:p>
        </p:txBody>
      </p:sp>
      <p:sp>
        <p:nvSpPr>
          <p:cNvPr id="5" name="TextBox 4"/>
          <p:cNvSpPr txBox="1"/>
          <p:nvPr/>
        </p:nvSpPr>
        <p:spPr>
          <a:xfrm>
            <a:off x="0" y="4885211"/>
            <a:ext cx="1172116" cy="230832"/>
          </a:xfrm>
          <a:prstGeom prst="rect">
            <a:avLst/>
          </a:prstGeom>
          <a:noFill/>
        </p:spPr>
        <p:txBody>
          <a:bodyPr wrap="none" rtlCol="0">
            <a:spAutoFit/>
          </a:bodyPr>
          <a:lstStyle/>
          <a:p>
            <a:r>
              <a:rPr lang="en-AU" sz="900" i="1" dirty="0" smtClean="0">
                <a:solidFill>
                  <a:schemeClr val="bg1"/>
                </a:solidFill>
              </a:rPr>
              <a:t>Source:  CoreLogic</a:t>
            </a:r>
            <a:endParaRPr lang="en-AU" sz="900" i="1" dirty="0">
              <a:solidFill>
                <a:schemeClr val="bg1"/>
              </a:solidFill>
            </a:endParaRPr>
          </a:p>
        </p:txBody>
      </p:sp>
      <p:sp>
        <p:nvSpPr>
          <p:cNvPr id="16" name="TextBox 15"/>
          <p:cNvSpPr txBox="1"/>
          <p:nvPr/>
        </p:nvSpPr>
        <p:spPr>
          <a:xfrm>
            <a:off x="3461164" y="3964597"/>
            <a:ext cx="825867" cy="276999"/>
          </a:xfrm>
          <a:prstGeom prst="rect">
            <a:avLst/>
          </a:prstGeom>
          <a:noFill/>
        </p:spPr>
        <p:txBody>
          <a:bodyPr wrap="none" rtlCol="0">
            <a:spAutoFit/>
          </a:bodyPr>
          <a:lstStyle/>
          <a:p>
            <a:r>
              <a:rPr lang="en-AU" sz="1200" b="1" dirty="0" smtClean="0">
                <a:solidFill>
                  <a:srgbClr val="E03C31"/>
                </a:solidFill>
              </a:rPr>
              <a:t>Adelaide</a:t>
            </a:r>
            <a:endParaRPr lang="en-AU" sz="1200" b="1" dirty="0">
              <a:solidFill>
                <a:srgbClr val="E03C31"/>
              </a:solidFill>
            </a:endParaRPr>
          </a:p>
        </p:txBody>
      </p:sp>
      <p:sp>
        <p:nvSpPr>
          <p:cNvPr id="18" name="TextBox 17"/>
          <p:cNvSpPr txBox="1"/>
          <p:nvPr/>
        </p:nvSpPr>
        <p:spPr>
          <a:xfrm>
            <a:off x="703077" y="2074461"/>
            <a:ext cx="938077" cy="461665"/>
          </a:xfrm>
          <a:prstGeom prst="rect">
            <a:avLst/>
          </a:prstGeom>
          <a:noFill/>
        </p:spPr>
        <p:txBody>
          <a:bodyPr wrap="none" rtlCol="0">
            <a:spAutoFit/>
          </a:bodyPr>
          <a:lstStyle/>
          <a:p>
            <a:r>
              <a:rPr lang="en-AU" sz="1200" b="1" dirty="0" smtClean="0">
                <a:solidFill>
                  <a:srgbClr val="000000"/>
                </a:solidFill>
              </a:rPr>
              <a:t>Combined</a:t>
            </a:r>
          </a:p>
          <a:p>
            <a:pPr algn="ctr"/>
            <a:r>
              <a:rPr lang="en-AU" sz="1200" b="1" dirty="0" smtClean="0">
                <a:solidFill>
                  <a:srgbClr val="000000"/>
                </a:solidFill>
              </a:rPr>
              <a:t>capitals</a:t>
            </a:r>
            <a:endParaRPr lang="en-AU" sz="1200" b="1" dirty="0">
              <a:solidFill>
                <a:srgbClr val="000000"/>
              </a:solidFill>
            </a:endParaRPr>
          </a:p>
        </p:txBody>
      </p:sp>
      <p:pic>
        <p:nvPicPr>
          <p:cNvPr id="6" name="Picture 5"/>
          <p:cNvPicPr>
            <a:picLocks noChangeAspect="1"/>
          </p:cNvPicPr>
          <p:nvPr/>
        </p:nvPicPr>
        <p:blipFill>
          <a:blip r:embed="rId3"/>
          <a:stretch>
            <a:fillRect/>
          </a:stretch>
        </p:blipFill>
        <p:spPr>
          <a:xfrm>
            <a:off x="5993082" y="1002298"/>
            <a:ext cx="3017587" cy="3579622"/>
          </a:xfrm>
          <a:prstGeom prst="rect">
            <a:avLst/>
          </a:prstGeom>
        </p:spPr>
      </p:pic>
    </p:spTree>
    <p:extLst>
      <p:ext uri="{BB962C8B-B14F-4D97-AF65-F5344CB8AC3E}">
        <p14:creationId xmlns:p14="http://schemas.microsoft.com/office/powerpoint/2010/main" val="31745264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4547" y="572529"/>
            <a:ext cx="5450296" cy="3877392"/>
          </a:xfrm>
          <a:prstGeom prst="rect">
            <a:avLst/>
          </a:prstGeom>
        </p:spPr>
      </p:pic>
      <p:sp>
        <p:nvSpPr>
          <p:cNvPr id="3" name="Slide Number Placeholder 2"/>
          <p:cNvSpPr>
            <a:spLocks noGrp="1"/>
          </p:cNvSpPr>
          <p:nvPr>
            <p:ph type="sldNum" sz="quarter" idx="4"/>
          </p:nvPr>
        </p:nvSpPr>
        <p:spPr/>
        <p:txBody>
          <a:bodyPr/>
          <a:lstStyle/>
          <a:p>
            <a:fld id="{6D89E75D-4F18-41C4-8550-92ADAD8A39F0}" type="slidenum">
              <a:rPr lang="en-US" smtClean="0"/>
              <a:pPr/>
              <a:t>13</a:t>
            </a:fld>
            <a:endParaRPr lang="en-US" dirty="0"/>
          </a:p>
        </p:txBody>
      </p:sp>
      <p:sp>
        <p:nvSpPr>
          <p:cNvPr id="5" name="TextBox 4"/>
          <p:cNvSpPr txBox="1"/>
          <p:nvPr/>
        </p:nvSpPr>
        <p:spPr>
          <a:xfrm>
            <a:off x="0" y="4885211"/>
            <a:ext cx="1172116" cy="230832"/>
          </a:xfrm>
          <a:prstGeom prst="rect">
            <a:avLst/>
          </a:prstGeom>
          <a:noFill/>
        </p:spPr>
        <p:txBody>
          <a:bodyPr wrap="none" rtlCol="0">
            <a:spAutoFit/>
          </a:bodyPr>
          <a:lstStyle/>
          <a:p>
            <a:r>
              <a:rPr lang="en-AU" sz="900" i="1" dirty="0" smtClean="0">
                <a:solidFill>
                  <a:schemeClr val="bg1"/>
                </a:solidFill>
              </a:rPr>
              <a:t>Source:  CoreLogic</a:t>
            </a:r>
            <a:endParaRPr lang="en-AU" sz="900" i="1" dirty="0">
              <a:solidFill>
                <a:schemeClr val="bg1"/>
              </a:solidFill>
            </a:endParaRPr>
          </a:p>
        </p:txBody>
      </p:sp>
      <p:sp>
        <p:nvSpPr>
          <p:cNvPr id="16" name="TextBox 15"/>
          <p:cNvSpPr txBox="1"/>
          <p:nvPr/>
        </p:nvSpPr>
        <p:spPr>
          <a:xfrm>
            <a:off x="3461164" y="3964597"/>
            <a:ext cx="577402" cy="276999"/>
          </a:xfrm>
          <a:prstGeom prst="rect">
            <a:avLst/>
          </a:prstGeom>
          <a:noFill/>
        </p:spPr>
        <p:txBody>
          <a:bodyPr wrap="none" rtlCol="0">
            <a:spAutoFit/>
          </a:bodyPr>
          <a:lstStyle/>
          <a:p>
            <a:r>
              <a:rPr lang="en-AU" sz="1200" b="1" dirty="0" smtClean="0">
                <a:solidFill>
                  <a:srgbClr val="E03C31"/>
                </a:solidFill>
              </a:rPr>
              <a:t>Perth</a:t>
            </a:r>
            <a:endParaRPr lang="en-AU" sz="1200" b="1" dirty="0">
              <a:solidFill>
                <a:srgbClr val="E03C31"/>
              </a:solidFill>
            </a:endParaRPr>
          </a:p>
        </p:txBody>
      </p:sp>
      <p:sp>
        <p:nvSpPr>
          <p:cNvPr id="18" name="TextBox 17"/>
          <p:cNvSpPr txBox="1"/>
          <p:nvPr/>
        </p:nvSpPr>
        <p:spPr>
          <a:xfrm>
            <a:off x="703077" y="2074461"/>
            <a:ext cx="938077" cy="461665"/>
          </a:xfrm>
          <a:prstGeom prst="rect">
            <a:avLst/>
          </a:prstGeom>
          <a:noFill/>
        </p:spPr>
        <p:txBody>
          <a:bodyPr wrap="none" rtlCol="0">
            <a:spAutoFit/>
          </a:bodyPr>
          <a:lstStyle/>
          <a:p>
            <a:r>
              <a:rPr lang="en-AU" sz="1200" b="1" dirty="0" smtClean="0">
                <a:solidFill>
                  <a:srgbClr val="000000"/>
                </a:solidFill>
              </a:rPr>
              <a:t>Combined</a:t>
            </a:r>
          </a:p>
          <a:p>
            <a:pPr algn="ctr"/>
            <a:r>
              <a:rPr lang="en-AU" sz="1200" b="1" dirty="0" smtClean="0">
                <a:solidFill>
                  <a:srgbClr val="000000"/>
                </a:solidFill>
              </a:rPr>
              <a:t>capitals</a:t>
            </a:r>
            <a:endParaRPr lang="en-AU" sz="1200" b="1" dirty="0">
              <a:solidFill>
                <a:srgbClr val="000000"/>
              </a:solidFill>
            </a:endParaRPr>
          </a:p>
        </p:txBody>
      </p:sp>
      <p:pic>
        <p:nvPicPr>
          <p:cNvPr id="6" name="Picture 5"/>
          <p:cNvPicPr>
            <a:picLocks noChangeAspect="1"/>
          </p:cNvPicPr>
          <p:nvPr/>
        </p:nvPicPr>
        <p:blipFill>
          <a:blip r:embed="rId3"/>
          <a:stretch>
            <a:fillRect/>
          </a:stretch>
        </p:blipFill>
        <p:spPr>
          <a:xfrm>
            <a:off x="5993082" y="1002298"/>
            <a:ext cx="3017587" cy="3579622"/>
          </a:xfrm>
          <a:prstGeom prst="rect">
            <a:avLst/>
          </a:prstGeom>
        </p:spPr>
      </p:pic>
    </p:spTree>
    <p:extLst>
      <p:ext uri="{BB962C8B-B14F-4D97-AF65-F5344CB8AC3E}">
        <p14:creationId xmlns:p14="http://schemas.microsoft.com/office/powerpoint/2010/main" val="418060711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4547" y="572529"/>
            <a:ext cx="5450296" cy="3877392"/>
          </a:xfrm>
          <a:prstGeom prst="rect">
            <a:avLst/>
          </a:prstGeom>
        </p:spPr>
      </p:pic>
      <p:sp>
        <p:nvSpPr>
          <p:cNvPr id="3" name="Slide Number Placeholder 2"/>
          <p:cNvSpPr>
            <a:spLocks noGrp="1"/>
          </p:cNvSpPr>
          <p:nvPr>
            <p:ph type="sldNum" sz="quarter" idx="4"/>
          </p:nvPr>
        </p:nvSpPr>
        <p:spPr/>
        <p:txBody>
          <a:bodyPr/>
          <a:lstStyle/>
          <a:p>
            <a:fld id="{6D89E75D-4F18-41C4-8550-92ADAD8A39F0}" type="slidenum">
              <a:rPr lang="en-US" smtClean="0"/>
              <a:pPr/>
              <a:t>14</a:t>
            </a:fld>
            <a:endParaRPr lang="en-US" dirty="0"/>
          </a:p>
        </p:txBody>
      </p:sp>
      <p:sp>
        <p:nvSpPr>
          <p:cNvPr id="5" name="TextBox 4"/>
          <p:cNvSpPr txBox="1"/>
          <p:nvPr/>
        </p:nvSpPr>
        <p:spPr>
          <a:xfrm>
            <a:off x="0" y="4885211"/>
            <a:ext cx="1172116" cy="230832"/>
          </a:xfrm>
          <a:prstGeom prst="rect">
            <a:avLst/>
          </a:prstGeom>
          <a:noFill/>
        </p:spPr>
        <p:txBody>
          <a:bodyPr wrap="none" rtlCol="0">
            <a:spAutoFit/>
          </a:bodyPr>
          <a:lstStyle/>
          <a:p>
            <a:r>
              <a:rPr lang="en-AU" sz="900" i="1" dirty="0" smtClean="0">
                <a:solidFill>
                  <a:schemeClr val="bg1"/>
                </a:solidFill>
              </a:rPr>
              <a:t>Source:  CoreLogic</a:t>
            </a:r>
            <a:endParaRPr lang="en-AU" sz="900" i="1" dirty="0">
              <a:solidFill>
                <a:schemeClr val="bg1"/>
              </a:solidFill>
            </a:endParaRPr>
          </a:p>
        </p:txBody>
      </p:sp>
      <p:sp>
        <p:nvSpPr>
          <p:cNvPr id="16" name="TextBox 15"/>
          <p:cNvSpPr txBox="1"/>
          <p:nvPr/>
        </p:nvSpPr>
        <p:spPr>
          <a:xfrm>
            <a:off x="3461164" y="3964597"/>
            <a:ext cx="679994" cy="276999"/>
          </a:xfrm>
          <a:prstGeom prst="rect">
            <a:avLst/>
          </a:prstGeom>
          <a:noFill/>
        </p:spPr>
        <p:txBody>
          <a:bodyPr wrap="none" rtlCol="0">
            <a:spAutoFit/>
          </a:bodyPr>
          <a:lstStyle/>
          <a:p>
            <a:r>
              <a:rPr lang="en-AU" sz="1200" b="1" dirty="0" smtClean="0">
                <a:solidFill>
                  <a:srgbClr val="E03C31"/>
                </a:solidFill>
              </a:rPr>
              <a:t>Hobart</a:t>
            </a:r>
            <a:endParaRPr lang="en-AU" sz="1200" b="1" dirty="0">
              <a:solidFill>
                <a:srgbClr val="E03C31"/>
              </a:solidFill>
            </a:endParaRPr>
          </a:p>
        </p:txBody>
      </p:sp>
      <p:sp>
        <p:nvSpPr>
          <p:cNvPr id="18" name="TextBox 17"/>
          <p:cNvSpPr txBox="1"/>
          <p:nvPr/>
        </p:nvSpPr>
        <p:spPr>
          <a:xfrm>
            <a:off x="703077" y="2074461"/>
            <a:ext cx="938077" cy="461665"/>
          </a:xfrm>
          <a:prstGeom prst="rect">
            <a:avLst/>
          </a:prstGeom>
          <a:noFill/>
        </p:spPr>
        <p:txBody>
          <a:bodyPr wrap="none" rtlCol="0">
            <a:spAutoFit/>
          </a:bodyPr>
          <a:lstStyle/>
          <a:p>
            <a:r>
              <a:rPr lang="en-AU" sz="1200" b="1" dirty="0" smtClean="0">
                <a:solidFill>
                  <a:srgbClr val="000000"/>
                </a:solidFill>
              </a:rPr>
              <a:t>Combined</a:t>
            </a:r>
          </a:p>
          <a:p>
            <a:pPr algn="ctr"/>
            <a:r>
              <a:rPr lang="en-AU" sz="1200" b="1" dirty="0" smtClean="0">
                <a:solidFill>
                  <a:srgbClr val="000000"/>
                </a:solidFill>
              </a:rPr>
              <a:t>capitals</a:t>
            </a:r>
            <a:endParaRPr lang="en-AU" sz="1200" b="1" dirty="0">
              <a:solidFill>
                <a:srgbClr val="000000"/>
              </a:solidFill>
            </a:endParaRPr>
          </a:p>
        </p:txBody>
      </p:sp>
      <p:pic>
        <p:nvPicPr>
          <p:cNvPr id="6" name="Picture 5"/>
          <p:cNvPicPr>
            <a:picLocks noChangeAspect="1"/>
          </p:cNvPicPr>
          <p:nvPr/>
        </p:nvPicPr>
        <p:blipFill>
          <a:blip r:embed="rId3"/>
          <a:stretch>
            <a:fillRect/>
          </a:stretch>
        </p:blipFill>
        <p:spPr>
          <a:xfrm>
            <a:off x="5993082" y="1002298"/>
            <a:ext cx="3017587" cy="3579622"/>
          </a:xfrm>
          <a:prstGeom prst="rect">
            <a:avLst/>
          </a:prstGeom>
        </p:spPr>
      </p:pic>
    </p:spTree>
    <p:extLst>
      <p:ext uri="{BB962C8B-B14F-4D97-AF65-F5344CB8AC3E}">
        <p14:creationId xmlns:p14="http://schemas.microsoft.com/office/powerpoint/2010/main" val="134655729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48980" y="3514050"/>
            <a:ext cx="4195003" cy="975359"/>
          </a:xfrm>
        </p:spPr>
        <p:txBody>
          <a:bodyPr/>
          <a:lstStyle/>
          <a:p>
            <a:r>
              <a:rPr lang="en-US" dirty="0" smtClean="0"/>
              <a:t>Conditions are diverse outside of the capitals.  </a:t>
            </a:r>
            <a:br>
              <a:rPr lang="en-US" dirty="0" smtClean="0"/>
            </a:br>
            <a:r>
              <a:rPr lang="en-US" dirty="0"/>
              <a:t/>
            </a:r>
            <a:br>
              <a:rPr lang="en-US" dirty="0"/>
            </a:br>
            <a:r>
              <a:rPr lang="en-US" dirty="0" smtClean="0"/>
              <a:t>Satellite cities and coastal markets have generally shown the strongest growth rates over the past twelve months</a:t>
            </a:r>
            <a:endParaRPr lang="en-US"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15</a:t>
            </a:fld>
            <a:endParaRPr lang="en-US" dirty="0"/>
          </a:p>
        </p:txBody>
      </p:sp>
      <p:pic>
        <p:nvPicPr>
          <p:cNvPr id="9" name="Picture 8"/>
          <p:cNvPicPr>
            <a:picLocks noChangeAspect="1"/>
          </p:cNvPicPr>
          <p:nvPr/>
        </p:nvPicPr>
        <p:blipFill rotWithShape="1">
          <a:blip r:embed="rId2"/>
          <a:srcRect b="4036"/>
          <a:stretch/>
        </p:blipFill>
        <p:spPr>
          <a:xfrm>
            <a:off x="150599" y="0"/>
            <a:ext cx="3991050" cy="5143500"/>
          </a:xfrm>
          <a:prstGeom prst="rect">
            <a:avLst/>
          </a:prstGeom>
          <a:solidFill>
            <a:schemeClr val="bg1"/>
          </a:solidFill>
        </p:spPr>
      </p:pic>
    </p:spTree>
    <p:extLst>
      <p:ext uri="{BB962C8B-B14F-4D97-AF65-F5344CB8AC3E}">
        <p14:creationId xmlns:p14="http://schemas.microsoft.com/office/powerpoint/2010/main" val="245654512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2633" y="121921"/>
            <a:ext cx="7893801" cy="883920"/>
          </a:xfrm>
        </p:spPr>
        <p:txBody>
          <a:bodyPr/>
          <a:lstStyle/>
          <a:p>
            <a:r>
              <a:rPr lang="en-US" dirty="0" smtClean="0"/>
              <a:t>Housing affordability has become challenging across </a:t>
            </a:r>
            <a:r>
              <a:rPr lang="en-US" dirty="0" smtClean="0"/>
              <a:t>Sydney, and to a lesser extent, Melbourne</a:t>
            </a:r>
            <a:endParaRPr lang="en-US"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16</a:t>
            </a:fld>
            <a:endParaRPr lang="en-US" dirty="0"/>
          </a:p>
        </p:txBody>
      </p:sp>
      <p:sp>
        <p:nvSpPr>
          <p:cNvPr id="5" name="TextBox 4"/>
          <p:cNvSpPr txBox="1"/>
          <p:nvPr/>
        </p:nvSpPr>
        <p:spPr>
          <a:xfrm>
            <a:off x="0" y="4885211"/>
            <a:ext cx="1172116" cy="230832"/>
          </a:xfrm>
          <a:prstGeom prst="rect">
            <a:avLst/>
          </a:prstGeom>
          <a:noFill/>
        </p:spPr>
        <p:txBody>
          <a:bodyPr wrap="none" rtlCol="0">
            <a:spAutoFit/>
          </a:bodyPr>
          <a:lstStyle/>
          <a:p>
            <a:r>
              <a:rPr lang="en-AU" sz="900" i="1" dirty="0" smtClean="0">
                <a:solidFill>
                  <a:schemeClr val="bg1"/>
                </a:solidFill>
              </a:rPr>
              <a:t>Source:  CoreLogic</a:t>
            </a:r>
            <a:endParaRPr lang="en-AU" sz="900" i="1" dirty="0">
              <a:solidFill>
                <a:schemeClr val="bg1"/>
              </a:solidFill>
            </a:endParaRPr>
          </a:p>
        </p:txBody>
      </p:sp>
      <p:sp>
        <p:nvSpPr>
          <p:cNvPr id="11" name="Title 5"/>
          <p:cNvSpPr txBox="1">
            <a:spLocks/>
          </p:cNvSpPr>
          <p:nvPr/>
        </p:nvSpPr>
        <p:spPr bwMode="auto">
          <a:xfrm>
            <a:off x="63217" y="1104743"/>
            <a:ext cx="1232183" cy="34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600" b="1">
                <a:solidFill>
                  <a:schemeClr val="bg2"/>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AU" altLang="en-US" sz="1800" kern="0" dirty="0" smtClean="0"/>
              <a:t>Sydney</a:t>
            </a:r>
            <a:endParaRPr lang="en-US" sz="1800" kern="0" dirty="0"/>
          </a:p>
        </p:txBody>
      </p:sp>
      <p:sp>
        <p:nvSpPr>
          <p:cNvPr id="14" name="Title 5"/>
          <p:cNvSpPr txBox="1">
            <a:spLocks/>
          </p:cNvSpPr>
          <p:nvPr/>
        </p:nvSpPr>
        <p:spPr bwMode="auto">
          <a:xfrm>
            <a:off x="2647989" y="1126053"/>
            <a:ext cx="1644933" cy="34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600" b="1">
                <a:solidFill>
                  <a:schemeClr val="bg2"/>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AU" altLang="en-US" sz="1800" kern="0" dirty="0" smtClean="0"/>
              <a:t>Melbourne</a:t>
            </a:r>
            <a:endParaRPr lang="en-US" sz="1800" kern="0" dirty="0"/>
          </a:p>
        </p:txBody>
      </p:sp>
      <p:sp>
        <p:nvSpPr>
          <p:cNvPr id="15" name="Title 5"/>
          <p:cNvSpPr txBox="1">
            <a:spLocks/>
          </p:cNvSpPr>
          <p:nvPr/>
        </p:nvSpPr>
        <p:spPr bwMode="auto">
          <a:xfrm>
            <a:off x="5241671" y="1118105"/>
            <a:ext cx="1644933" cy="34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600" b="1">
                <a:solidFill>
                  <a:schemeClr val="bg2"/>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AU" altLang="en-US" sz="1800" kern="0" dirty="0" smtClean="0"/>
              <a:t>Brisbane</a:t>
            </a:r>
            <a:endParaRPr lang="en-US" sz="1800" kern="0" dirty="0"/>
          </a:p>
        </p:txBody>
      </p:sp>
      <p:pic>
        <p:nvPicPr>
          <p:cNvPr id="2" name="Picture 1"/>
          <p:cNvPicPr>
            <a:picLocks noChangeAspect="1"/>
          </p:cNvPicPr>
          <p:nvPr/>
        </p:nvPicPr>
        <p:blipFill rotWithShape="1">
          <a:blip r:embed="rId2"/>
          <a:srcRect t="1398" b="-1"/>
          <a:stretch/>
        </p:blipFill>
        <p:spPr>
          <a:xfrm>
            <a:off x="99918" y="1439072"/>
            <a:ext cx="2390964" cy="3378501"/>
          </a:xfrm>
          <a:prstGeom prst="rect">
            <a:avLst/>
          </a:prstGeom>
        </p:spPr>
      </p:pic>
      <p:pic>
        <p:nvPicPr>
          <p:cNvPr id="7" name="Picture 6"/>
          <p:cNvPicPr>
            <a:picLocks noChangeAspect="1"/>
          </p:cNvPicPr>
          <p:nvPr/>
        </p:nvPicPr>
        <p:blipFill>
          <a:blip r:embed="rId3"/>
          <a:stretch>
            <a:fillRect/>
          </a:stretch>
        </p:blipFill>
        <p:spPr>
          <a:xfrm>
            <a:off x="2711186" y="1439072"/>
            <a:ext cx="2363274" cy="3374881"/>
          </a:xfrm>
          <a:prstGeom prst="rect">
            <a:avLst/>
          </a:prstGeom>
        </p:spPr>
      </p:pic>
      <p:pic>
        <p:nvPicPr>
          <p:cNvPr id="8" name="Picture 7"/>
          <p:cNvPicPr>
            <a:picLocks noChangeAspect="1"/>
          </p:cNvPicPr>
          <p:nvPr/>
        </p:nvPicPr>
        <p:blipFill rotWithShape="1">
          <a:blip r:embed="rId4"/>
          <a:srcRect t="1472"/>
          <a:stretch/>
        </p:blipFill>
        <p:spPr>
          <a:xfrm>
            <a:off x="5294764" y="1439072"/>
            <a:ext cx="2368989" cy="3344917"/>
          </a:xfrm>
          <a:prstGeom prst="rect">
            <a:avLst/>
          </a:prstGeom>
        </p:spPr>
      </p:pic>
      <p:sp>
        <p:nvSpPr>
          <p:cNvPr id="19" name="Freeform 18"/>
          <p:cNvSpPr/>
          <p:nvPr/>
        </p:nvSpPr>
        <p:spPr>
          <a:xfrm>
            <a:off x="7884057" y="3205314"/>
            <a:ext cx="212377" cy="159283"/>
          </a:xfrm>
          <a:custGeom>
            <a:avLst/>
            <a:gdLst>
              <a:gd name="connsiteX0" fmla="*/ 0 w 430653"/>
              <a:gd name="connsiteY0" fmla="*/ 88491 h 342163"/>
              <a:gd name="connsiteX1" fmla="*/ 11799 w 430653"/>
              <a:gd name="connsiteY1" fmla="*/ 271371 h 342163"/>
              <a:gd name="connsiteX2" fmla="*/ 29497 w 430653"/>
              <a:gd name="connsiteY2" fmla="*/ 312666 h 342163"/>
              <a:gd name="connsiteX3" fmla="*/ 70792 w 430653"/>
              <a:gd name="connsiteY3" fmla="*/ 324465 h 342163"/>
              <a:gd name="connsiteX4" fmla="*/ 117987 w 430653"/>
              <a:gd name="connsiteY4" fmla="*/ 342163 h 342163"/>
              <a:gd name="connsiteX5" fmla="*/ 336263 w 430653"/>
              <a:gd name="connsiteY5" fmla="*/ 336263 h 342163"/>
              <a:gd name="connsiteX6" fmla="*/ 371659 w 430653"/>
              <a:gd name="connsiteY6" fmla="*/ 324465 h 342163"/>
              <a:gd name="connsiteX7" fmla="*/ 412955 w 430653"/>
              <a:gd name="connsiteY7" fmla="*/ 289069 h 342163"/>
              <a:gd name="connsiteX8" fmla="*/ 430653 w 430653"/>
              <a:gd name="connsiteY8" fmla="*/ 230075 h 342163"/>
              <a:gd name="connsiteX9" fmla="*/ 424754 w 430653"/>
              <a:gd name="connsiteY9" fmla="*/ 153383 h 342163"/>
              <a:gd name="connsiteX10" fmla="*/ 407056 w 430653"/>
              <a:gd name="connsiteY10" fmla="*/ 135685 h 342163"/>
              <a:gd name="connsiteX11" fmla="*/ 395257 w 430653"/>
              <a:gd name="connsiteY11" fmla="*/ 117987 h 342163"/>
              <a:gd name="connsiteX12" fmla="*/ 377559 w 430653"/>
              <a:gd name="connsiteY12" fmla="*/ 106189 h 342163"/>
              <a:gd name="connsiteX13" fmla="*/ 353961 w 430653"/>
              <a:gd name="connsiteY13" fmla="*/ 88491 h 342163"/>
              <a:gd name="connsiteX14" fmla="*/ 318565 w 430653"/>
              <a:gd name="connsiteY14" fmla="*/ 64893 h 342163"/>
              <a:gd name="connsiteX15" fmla="*/ 294968 w 430653"/>
              <a:gd name="connsiteY15" fmla="*/ 53094 h 342163"/>
              <a:gd name="connsiteX16" fmla="*/ 265471 w 430653"/>
              <a:gd name="connsiteY16" fmla="*/ 29497 h 342163"/>
              <a:gd name="connsiteX17" fmla="*/ 230075 w 430653"/>
              <a:gd name="connsiteY17" fmla="*/ 17698 h 342163"/>
              <a:gd name="connsiteX18" fmla="*/ 212377 w 430653"/>
              <a:gd name="connsiteY18" fmla="*/ 11799 h 342163"/>
              <a:gd name="connsiteX19" fmla="*/ 194679 w 430653"/>
              <a:gd name="connsiteY19" fmla="*/ 5900 h 342163"/>
              <a:gd name="connsiteX20" fmla="*/ 159283 w 430653"/>
              <a:gd name="connsiteY20" fmla="*/ 0 h 342163"/>
              <a:gd name="connsiteX21" fmla="*/ 64893 w 430653"/>
              <a:gd name="connsiteY21" fmla="*/ 5900 h 342163"/>
              <a:gd name="connsiteX22" fmla="*/ 47195 w 430653"/>
              <a:gd name="connsiteY22" fmla="*/ 17698 h 342163"/>
              <a:gd name="connsiteX23" fmla="*/ 29497 w 430653"/>
              <a:gd name="connsiteY23" fmla="*/ 23598 h 342163"/>
              <a:gd name="connsiteX24" fmla="*/ 11799 w 430653"/>
              <a:gd name="connsiteY24" fmla="*/ 41296 h 342163"/>
              <a:gd name="connsiteX25" fmla="*/ 0 w 430653"/>
              <a:gd name="connsiteY25" fmla="*/ 88491 h 3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653" h="342163">
                <a:moveTo>
                  <a:pt x="0" y="88491"/>
                </a:moveTo>
                <a:cubicBezTo>
                  <a:pt x="0" y="126837"/>
                  <a:pt x="7261" y="232799"/>
                  <a:pt x="11799" y="271371"/>
                </a:cubicBezTo>
                <a:cubicBezTo>
                  <a:pt x="13271" y="283885"/>
                  <a:pt x="18575" y="303929"/>
                  <a:pt x="29497" y="312666"/>
                </a:cubicBezTo>
                <a:cubicBezTo>
                  <a:pt x="33424" y="315807"/>
                  <a:pt x="69146" y="323995"/>
                  <a:pt x="70792" y="324465"/>
                </a:cubicBezTo>
                <a:cubicBezTo>
                  <a:pt x="86983" y="329091"/>
                  <a:pt x="102392" y="335925"/>
                  <a:pt x="117987" y="342163"/>
                </a:cubicBezTo>
                <a:cubicBezTo>
                  <a:pt x="190746" y="340196"/>
                  <a:pt x="263654" y="341329"/>
                  <a:pt x="336263" y="336263"/>
                </a:cubicBezTo>
                <a:cubicBezTo>
                  <a:pt x="348670" y="335397"/>
                  <a:pt x="371659" y="324465"/>
                  <a:pt x="371659" y="324465"/>
                </a:cubicBezTo>
                <a:cubicBezTo>
                  <a:pt x="386454" y="314601"/>
                  <a:pt x="403419" y="304962"/>
                  <a:pt x="412955" y="289069"/>
                </a:cubicBezTo>
                <a:cubicBezTo>
                  <a:pt x="419111" y="278809"/>
                  <a:pt x="427088" y="244337"/>
                  <a:pt x="430653" y="230075"/>
                </a:cubicBezTo>
                <a:cubicBezTo>
                  <a:pt x="428687" y="204511"/>
                  <a:pt x="430972" y="178257"/>
                  <a:pt x="424754" y="153383"/>
                </a:cubicBezTo>
                <a:cubicBezTo>
                  <a:pt x="422731" y="145289"/>
                  <a:pt x="412397" y="142094"/>
                  <a:pt x="407056" y="135685"/>
                </a:cubicBezTo>
                <a:cubicBezTo>
                  <a:pt x="402517" y="130238"/>
                  <a:pt x="400271" y="123000"/>
                  <a:pt x="395257" y="117987"/>
                </a:cubicBezTo>
                <a:cubicBezTo>
                  <a:pt x="390244" y="112974"/>
                  <a:pt x="383328" y="110310"/>
                  <a:pt x="377559" y="106189"/>
                </a:cubicBezTo>
                <a:cubicBezTo>
                  <a:pt x="369558" y="100474"/>
                  <a:pt x="362016" y="94130"/>
                  <a:pt x="353961" y="88491"/>
                </a:cubicBezTo>
                <a:cubicBezTo>
                  <a:pt x="342344" y="80359"/>
                  <a:pt x="331248" y="71235"/>
                  <a:pt x="318565" y="64893"/>
                </a:cubicBezTo>
                <a:cubicBezTo>
                  <a:pt x="310699" y="60960"/>
                  <a:pt x="302285" y="57972"/>
                  <a:pt x="294968" y="53094"/>
                </a:cubicBezTo>
                <a:cubicBezTo>
                  <a:pt x="284491" y="46110"/>
                  <a:pt x="276525" y="35526"/>
                  <a:pt x="265471" y="29497"/>
                </a:cubicBezTo>
                <a:cubicBezTo>
                  <a:pt x="254553" y="23542"/>
                  <a:pt x="241874" y="21631"/>
                  <a:pt x="230075" y="17698"/>
                </a:cubicBezTo>
                <a:lnTo>
                  <a:pt x="212377" y="11799"/>
                </a:lnTo>
                <a:cubicBezTo>
                  <a:pt x="206478" y="9833"/>
                  <a:pt x="200813" y="6922"/>
                  <a:pt x="194679" y="5900"/>
                </a:cubicBezTo>
                <a:lnTo>
                  <a:pt x="159283" y="0"/>
                </a:lnTo>
                <a:cubicBezTo>
                  <a:pt x="127820" y="1967"/>
                  <a:pt x="96032" y="983"/>
                  <a:pt x="64893" y="5900"/>
                </a:cubicBezTo>
                <a:cubicBezTo>
                  <a:pt x="57890" y="7006"/>
                  <a:pt x="53536" y="14527"/>
                  <a:pt x="47195" y="17698"/>
                </a:cubicBezTo>
                <a:cubicBezTo>
                  <a:pt x="41633" y="20479"/>
                  <a:pt x="35396" y="21631"/>
                  <a:pt x="29497" y="23598"/>
                </a:cubicBezTo>
                <a:cubicBezTo>
                  <a:pt x="23598" y="29497"/>
                  <a:pt x="16427" y="34354"/>
                  <a:pt x="11799" y="41296"/>
                </a:cubicBezTo>
                <a:cubicBezTo>
                  <a:pt x="4655" y="52011"/>
                  <a:pt x="0" y="50145"/>
                  <a:pt x="0" y="88491"/>
                </a:cubicBezTo>
                <a:close/>
              </a:path>
            </a:pathLst>
          </a:custGeom>
          <a:solidFill>
            <a:srgbClr val="FCE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p:cNvSpPr/>
          <p:nvPr/>
        </p:nvSpPr>
        <p:spPr>
          <a:xfrm>
            <a:off x="7884057" y="3408084"/>
            <a:ext cx="212377" cy="159283"/>
          </a:xfrm>
          <a:custGeom>
            <a:avLst/>
            <a:gdLst>
              <a:gd name="connsiteX0" fmla="*/ 0 w 430653"/>
              <a:gd name="connsiteY0" fmla="*/ 88491 h 342163"/>
              <a:gd name="connsiteX1" fmla="*/ 11799 w 430653"/>
              <a:gd name="connsiteY1" fmla="*/ 271371 h 342163"/>
              <a:gd name="connsiteX2" fmla="*/ 29497 w 430653"/>
              <a:gd name="connsiteY2" fmla="*/ 312666 h 342163"/>
              <a:gd name="connsiteX3" fmla="*/ 70792 w 430653"/>
              <a:gd name="connsiteY3" fmla="*/ 324465 h 342163"/>
              <a:gd name="connsiteX4" fmla="*/ 117987 w 430653"/>
              <a:gd name="connsiteY4" fmla="*/ 342163 h 342163"/>
              <a:gd name="connsiteX5" fmla="*/ 336263 w 430653"/>
              <a:gd name="connsiteY5" fmla="*/ 336263 h 342163"/>
              <a:gd name="connsiteX6" fmla="*/ 371659 w 430653"/>
              <a:gd name="connsiteY6" fmla="*/ 324465 h 342163"/>
              <a:gd name="connsiteX7" fmla="*/ 412955 w 430653"/>
              <a:gd name="connsiteY7" fmla="*/ 289069 h 342163"/>
              <a:gd name="connsiteX8" fmla="*/ 430653 w 430653"/>
              <a:gd name="connsiteY8" fmla="*/ 230075 h 342163"/>
              <a:gd name="connsiteX9" fmla="*/ 424754 w 430653"/>
              <a:gd name="connsiteY9" fmla="*/ 153383 h 342163"/>
              <a:gd name="connsiteX10" fmla="*/ 407056 w 430653"/>
              <a:gd name="connsiteY10" fmla="*/ 135685 h 342163"/>
              <a:gd name="connsiteX11" fmla="*/ 395257 w 430653"/>
              <a:gd name="connsiteY11" fmla="*/ 117987 h 342163"/>
              <a:gd name="connsiteX12" fmla="*/ 377559 w 430653"/>
              <a:gd name="connsiteY12" fmla="*/ 106189 h 342163"/>
              <a:gd name="connsiteX13" fmla="*/ 353961 w 430653"/>
              <a:gd name="connsiteY13" fmla="*/ 88491 h 342163"/>
              <a:gd name="connsiteX14" fmla="*/ 318565 w 430653"/>
              <a:gd name="connsiteY14" fmla="*/ 64893 h 342163"/>
              <a:gd name="connsiteX15" fmla="*/ 294968 w 430653"/>
              <a:gd name="connsiteY15" fmla="*/ 53094 h 342163"/>
              <a:gd name="connsiteX16" fmla="*/ 265471 w 430653"/>
              <a:gd name="connsiteY16" fmla="*/ 29497 h 342163"/>
              <a:gd name="connsiteX17" fmla="*/ 230075 w 430653"/>
              <a:gd name="connsiteY17" fmla="*/ 17698 h 342163"/>
              <a:gd name="connsiteX18" fmla="*/ 212377 w 430653"/>
              <a:gd name="connsiteY18" fmla="*/ 11799 h 342163"/>
              <a:gd name="connsiteX19" fmla="*/ 194679 w 430653"/>
              <a:gd name="connsiteY19" fmla="*/ 5900 h 342163"/>
              <a:gd name="connsiteX20" fmla="*/ 159283 w 430653"/>
              <a:gd name="connsiteY20" fmla="*/ 0 h 342163"/>
              <a:gd name="connsiteX21" fmla="*/ 64893 w 430653"/>
              <a:gd name="connsiteY21" fmla="*/ 5900 h 342163"/>
              <a:gd name="connsiteX22" fmla="*/ 47195 w 430653"/>
              <a:gd name="connsiteY22" fmla="*/ 17698 h 342163"/>
              <a:gd name="connsiteX23" fmla="*/ 29497 w 430653"/>
              <a:gd name="connsiteY23" fmla="*/ 23598 h 342163"/>
              <a:gd name="connsiteX24" fmla="*/ 11799 w 430653"/>
              <a:gd name="connsiteY24" fmla="*/ 41296 h 342163"/>
              <a:gd name="connsiteX25" fmla="*/ 0 w 430653"/>
              <a:gd name="connsiteY25" fmla="*/ 88491 h 3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653" h="342163">
                <a:moveTo>
                  <a:pt x="0" y="88491"/>
                </a:moveTo>
                <a:cubicBezTo>
                  <a:pt x="0" y="126837"/>
                  <a:pt x="7261" y="232799"/>
                  <a:pt x="11799" y="271371"/>
                </a:cubicBezTo>
                <a:cubicBezTo>
                  <a:pt x="13271" y="283885"/>
                  <a:pt x="18575" y="303929"/>
                  <a:pt x="29497" y="312666"/>
                </a:cubicBezTo>
                <a:cubicBezTo>
                  <a:pt x="33424" y="315807"/>
                  <a:pt x="69146" y="323995"/>
                  <a:pt x="70792" y="324465"/>
                </a:cubicBezTo>
                <a:cubicBezTo>
                  <a:pt x="86983" y="329091"/>
                  <a:pt x="102392" y="335925"/>
                  <a:pt x="117987" y="342163"/>
                </a:cubicBezTo>
                <a:cubicBezTo>
                  <a:pt x="190746" y="340196"/>
                  <a:pt x="263654" y="341329"/>
                  <a:pt x="336263" y="336263"/>
                </a:cubicBezTo>
                <a:cubicBezTo>
                  <a:pt x="348670" y="335397"/>
                  <a:pt x="371659" y="324465"/>
                  <a:pt x="371659" y="324465"/>
                </a:cubicBezTo>
                <a:cubicBezTo>
                  <a:pt x="386454" y="314601"/>
                  <a:pt x="403419" y="304962"/>
                  <a:pt x="412955" y="289069"/>
                </a:cubicBezTo>
                <a:cubicBezTo>
                  <a:pt x="419111" y="278809"/>
                  <a:pt x="427088" y="244337"/>
                  <a:pt x="430653" y="230075"/>
                </a:cubicBezTo>
                <a:cubicBezTo>
                  <a:pt x="428687" y="204511"/>
                  <a:pt x="430972" y="178257"/>
                  <a:pt x="424754" y="153383"/>
                </a:cubicBezTo>
                <a:cubicBezTo>
                  <a:pt x="422731" y="145289"/>
                  <a:pt x="412397" y="142094"/>
                  <a:pt x="407056" y="135685"/>
                </a:cubicBezTo>
                <a:cubicBezTo>
                  <a:pt x="402517" y="130238"/>
                  <a:pt x="400271" y="123000"/>
                  <a:pt x="395257" y="117987"/>
                </a:cubicBezTo>
                <a:cubicBezTo>
                  <a:pt x="390244" y="112974"/>
                  <a:pt x="383328" y="110310"/>
                  <a:pt x="377559" y="106189"/>
                </a:cubicBezTo>
                <a:cubicBezTo>
                  <a:pt x="369558" y="100474"/>
                  <a:pt x="362016" y="94130"/>
                  <a:pt x="353961" y="88491"/>
                </a:cubicBezTo>
                <a:cubicBezTo>
                  <a:pt x="342344" y="80359"/>
                  <a:pt x="331248" y="71235"/>
                  <a:pt x="318565" y="64893"/>
                </a:cubicBezTo>
                <a:cubicBezTo>
                  <a:pt x="310699" y="60960"/>
                  <a:pt x="302285" y="57972"/>
                  <a:pt x="294968" y="53094"/>
                </a:cubicBezTo>
                <a:cubicBezTo>
                  <a:pt x="284491" y="46110"/>
                  <a:pt x="276525" y="35526"/>
                  <a:pt x="265471" y="29497"/>
                </a:cubicBezTo>
                <a:cubicBezTo>
                  <a:pt x="254553" y="23542"/>
                  <a:pt x="241874" y="21631"/>
                  <a:pt x="230075" y="17698"/>
                </a:cubicBezTo>
                <a:lnTo>
                  <a:pt x="212377" y="11799"/>
                </a:lnTo>
                <a:cubicBezTo>
                  <a:pt x="206478" y="9833"/>
                  <a:pt x="200813" y="6922"/>
                  <a:pt x="194679" y="5900"/>
                </a:cubicBezTo>
                <a:lnTo>
                  <a:pt x="159283" y="0"/>
                </a:lnTo>
                <a:cubicBezTo>
                  <a:pt x="127820" y="1967"/>
                  <a:pt x="96032" y="983"/>
                  <a:pt x="64893" y="5900"/>
                </a:cubicBezTo>
                <a:cubicBezTo>
                  <a:pt x="57890" y="7006"/>
                  <a:pt x="53536" y="14527"/>
                  <a:pt x="47195" y="17698"/>
                </a:cubicBezTo>
                <a:cubicBezTo>
                  <a:pt x="41633" y="20479"/>
                  <a:pt x="35396" y="21631"/>
                  <a:pt x="29497" y="23598"/>
                </a:cubicBezTo>
                <a:cubicBezTo>
                  <a:pt x="23598" y="29497"/>
                  <a:pt x="16427" y="34354"/>
                  <a:pt x="11799" y="41296"/>
                </a:cubicBezTo>
                <a:cubicBezTo>
                  <a:pt x="4655" y="52011"/>
                  <a:pt x="0" y="50145"/>
                  <a:pt x="0" y="88491"/>
                </a:cubicBezTo>
                <a:close/>
              </a:path>
            </a:pathLst>
          </a:custGeom>
          <a:solidFill>
            <a:srgbClr val="F9C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p:cNvSpPr/>
          <p:nvPr/>
        </p:nvSpPr>
        <p:spPr>
          <a:xfrm>
            <a:off x="7884057" y="3610854"/>
            <a:ext cx="212377" cy="159283"/>
          </a:xfrm>
          <a:custGeom>
            <a:avLst/>
            <a:gdLst>
              <a:gd name="connsiteX0" fmla="*/ 0 w 430653"/>
              <a:gd name="connsiteY0" fmla="*/ 88491 h 342163"/>
              <a:gd name="connsiteX1" fmla="*/ 11799 w 430653"/>
              <a:gd name="connsiteY1" fmla="*/ 271371 h 342163"/>
              <a:gd name="connsiteX2" fmla="*/ 29497 w 430653"/>
              <a:gd name="connsiteY2" fmla="*/ 312666 h 342163"/>
              <a:gd name="connsiteX3" fmla="*/ 70792 w 430653"/>
              <a:gd name="connsiteY3" fmla="*/ 324465 h 342163"/>
              <a:gd name="connsiteX4" fmla="*/ 117987 w 430653"/>
              <a:gd name="connsiteY4" fmla="*/ 342163 h 342163"/>
              <a:gd name="connsiteX5" fmla="*/ 336263 w 430653"/>
              <a:gd name="connsiteY5" fmla="*/ 336263 h 342163"/>
              <a:gd name="connsiteX6" fmla="*/ 371659 w 430653"/>
              <a:gd name="connsiteY6" fmla="*/ 324465 h 342163"/>
              <a:gd name="connsiteX7" fmla="*/ 412955 w 430653"/>
              <a:gd name="connsiteY7" fmla="*/ 289069 h 342163"/>
              <a:gd name="connsiteX8" fmla="*/ 430653 w 430653"/>
              <a:gd name="connsiteY8" fmla="*/ 230075 h 342163"/>
              <a:gd name="connsiteX9" fmla="*/ 424754 w 430653"/>
              <a:gd name="connsiteY9" fmla="*/ 153383 h 342163"/>
              <a:gd name="connsiteX10" fmla="*/ 407056 w 430653"/>
              <a:gd name="connsiteY10" fmla="*/ 135685 h 342163"/>
              <a:gd name="connsiteX11" fmla="*/ 395257 w 430653"/>
              <a:gd name="connsiteY11" fmla="*/ 117987 h 342163"/>
              <a:gd name="connsiteX12" fmla="*/ 377559 w 430653"/>
              <a:gd name="connsiteY12" fmla="*/ 106189 h 342163"/>
              <a:gd name="connsiteX13" fmla="*/ 353961 w 430653"/>
              <a:gd name="connsiteY13" fmla="*/ 88491 h 342163"/>
              <a:gd name="connsiteX14" fmla="*/ 318565 w 430653"/>
              <a:gd name="connsiteY14" fmla="*/ 64893 h 342163"/>
              <a:gd name="connsiteX15" fmla="*/ 294968 w 430653"/>
              <a:gd name="connsiteY15" fmla="*/ 53094 h 342163"/>
              <a:gd name="connsiteX16" fmla="*/ 265471 w 430653"/>
              <a:gd name="connsiteY16" fmla="*/ 29497 h 342163"/>
              <a:gd name="connsiteX17" fmla="*/ 230075 w 430653"/>
              <a:gd name="connsiteY17" fmla="*/ 17698 h 342163"/>
              <a:gd name="connsiteX18" fmla="*/ 212377 w 430653"/>
              <a:gd name="connsiteY18" fmla="*/ 11799 h 342163"/>
              <a:gd name="connsiteX19" fmla="*/ 194679 w 430653"/>
              <a:gd name="connsiteY19" fmla="*/ 5900 h 342163"/>
              <a:gd name="connsiteX20" fmla="*/ 159283 w 430653"/>
              <a:gd name="connsiteY20" fmla="*/ 0 h 342163"/>
              <a:gd name="connsiteX21" fmla="*/ 64893 w 430653"/>
              <a:gd name="connsiteY21" fmla="*/ 5900 h 342163"/>
              <a:gd name="connsiteX22" fmla="*/ 47195 w 430653"/>
              <a:gd name="connsiteY22" fmla="*/ 17698 h 342163"/>
              <a:gd name="connsiteX23" fmla="*/ 29497 w 430653"/>
              <a:gd name="connsiteY23" fmla="*/ 23598 h 342163"/>
              <a:gd name="connsiteX24" fmla="*/ 11799 w 430653"/>
              <a:gd name="connsiteY24" fmla="*/ 41296 h 342163"/>
              <a:gd name="connsiteX25" fmla="*/ 0 w 430653"/>
              <a:gd name="connsiteY25" fmla="*/ 88491 h 3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653" h="342163">
                <a:moveTo>
                  <a:pt x="0" y="88491"/>
                </a:moveTo>
                <a:cubicBezTo>
                  <a:pt x="0" y="126837"/>
                  <a:pt x="7261" y="232799"/>
                  <a:pt x="11799" y="271371"/>
                </a:cubicBezTo>
                <a:cubicBezTo>
                  <a:pt x="13271" y="283885"/>
                  <a:pt x="18575" y="303929"/>
                  <a:pt x="29497" y="312666"/>
                </a:cubicBezTo>
                <a:cubicBezTo>
                  <a:pt x="33424" y="315807"/>
                  <a:pt x="69146" y="323995"/>
                  <a:pt x="70792" y="324465"/>
                </a:cubicBezTo>
                <a:cubicBezTo>
                  <a:pt x="86983" y="329091"/>
                  <a:pt x="102392" y="335925"/>
                  <a:pt x="117987" y="342163"/>
                </a:cubicBezTo>
                <a:cubicBezTo>
                  <a:pt x="190746" y="340196"/>
                  <a:pt x="263654" y="341329"/>
                  <a:pt x="336263" y="336263"/>
                </a:cubicBezTo>
                <a:cubicBezTo>
                  <a:pt x="348670" y="335397"/>
                  <a:pt x="371659" y="324465"/>
                  <a:pt x="371659" y="324465"/>
                </a:cubicBezTo>
                <a:cubicBezTo>
                  <a:pt x="386454" y="314601"/>
                  <a:pt x="403419" y="304962"/>
                  <a:pt x="412955" y="289069"/>
                </a:cubicBezTo>
                <a:cubicBezTo>
                  <a:pt x="419111" y="278809"/>
                  <a:pt x="427088" y="244337"/>
                  <a:pt x="430653" y="230075"/>
                </a:cubicBezTo>
                <a:cubicBezTo>
                  <a:pt x="428687" y="204511"/>
                  <a:pt x="430972" y="178257"/>
                  <a:pt x="424754" y="153383"/>
                </a:cubicBezTo>
                <a:cubicBezTo>
                  <a:pt x="422731" y="145289"/>
                  <a:pt x="412397" y="142094"/>
                  <a:pt x="407056" y="135685"/>
                </a:cubicBezTo>
                <a:cubicBezTo>
                  <a:pt x="402517" y="130238"/>
                  <a:pt x="400271" y="123000"/>
                  <a:pt x="395257" y="117987"/>
                </a:cubicBezTo>
                <a:cubicBezTo>
                  <a:pt x="390244" y="112974"/>
                  <a:pt x="383328" y="110310"/>
                  <a:pt x="377559" y="106189"/>
                </a:cubicBezTo>
                <a:cubicBezTo>
                  <a:pt x="369558" y="100474"/>
                  <a:pt x="362016" y="94130"/>
                  <a:pt x="353961" y="88491"/>
                </a:cubicBezTo>
                <a:cubicBezTo>
                  <a:pt x="342344" y="80359"/>
                  <a:pt x="331248" y="71235"/>
                  <a:pt x="318565" y="64893"/>
                </a:cubicBezTo>
                <a:cubicBezTo>
                  <a:pt x="310699" y="60960"/>
                  <a:pt x="302285" y="57972"/>
                  <a:pt x="294968" y="53094"/>
                </a:cubicBezTo>
                <a:cubicBezTo>
                  <a:pt x="284491" y="46110"/>
                  <a:pt x="276525" y="35526"/>
                  <a:pt x="265471" y="29497"/>
                </a:cubicBezTo>
                <a:cubicBezTo>
                  <a:pt x="254553" y="23542"/>
                  <a:pt x="241874" y="21631"/>
                  <a:pt x="230075" y="17698"/>
                </a:cubicBezTo>
                <a:lnTo>
                  <a:pt x="212377" y="11799"/>
                </a:lnTo>
                <a:cubicBezTo>
                  <a:pt x="206478" y="9833"/>
                  <a:pt x="200813" y="6922"/>
                  <a:pt x="194679" y="5900"/>
                </a:cubicBezTo>
                <a:lnTo>
                  <a:pt x="159283" y="0"/>
                </a:lnTo>
                <a:cubicBezTo>
                  <a:pt x="127820" y="1967"/>
                  <a:pt x="96032" y="983"/>
                  <a:pt x="64893" y="5900"/>
                </a:cubicBezTo>
                <a:cubicBezTo>
                  <a:pt x="57890" y="7006"/>
                  <a:pt x="53536" y="14527"/>
                  <a:pt x="47195" y="17698"/>
                </a:cubicBezTo>
                <a:cubicBezTo>
                  <a:pt x="41633" y="20479"/>
                  <a:pt x="35396" y="21631"/>
                  <a:pt x="29497" y="23598"/>
                </a:cubicBezTo>
                <a:cubicBezTo>
                  <a:pt x="23598" y="29497"/>
                  <a:pt x="16427" y="34354"/>
                  <a:pt x="11799" y="41296"/>
                </a:cubicBezTo>
                <a:cubicBezTo>
                  <a:pt x="4655" y="52011"/>
                  <a:pt x="0" y="50145"/>
                  <a:pt x="0" y="88491"/>
                </a:cubicBezTo>
                <a:close/>
              </a:path>
            </a:pathLst>
          </a:custGeom>
          <a:solidFill>
            <a:srgbClr val="EF9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p:cNvSpPr/>
          <p:nvPr/>
        </p:nvSpPr>
        <p:spPr>
          <a:xfrm>
            <a:off x="7884057" y="3813624"/>
            <a:ext cx="212377" cy="159283"/>
          </a:xfrm>
          <a:custGeom>
            <a:avLst/>
            <a:gdLst>
              <a:gd name="connsiteX0" fmla="*/ 0 w 430653"/>
              <a:gd name="connsiteY0" fmla="*/ 88491 h 342163"/>
              <a:gd name="connsiteX1" fmla="*/ 11799 w 430653"/>
              <a:gd name="connsiteY1" fmla="*/ 271371 h 342163"/>
              <a:gd name="connsiteX2" fmla="*/ 29497 w 430653"/>
              <a:gd name="connsiteY2" fmla="*/ 312666 h 342163"/>
              <a:gd name="connsiteX3" fmla="*/ 70792 w 430653"/>
              <a:gd name="connsiteY3" fmla="*/ 324465 h 342163"/>
              <a:gd name="connsiteX4" fmla="*/ 117987 w 430653"/>
              <a:gd name="connsiteY4" fmla="*/ 342163 h 342163"/>
              <a:gd name="connsiteX5" fmla="*/ 336263 w 430653"/>
              <a:gd name="connsiteY5" fmla="*/ 336263 h 342163"/>
              <a:gd name="connsiteX6" fmla="*/ 371659 w 430653"/>
              <a:gd name="connsiteY6" fmla="*/ 324465 h 342163"/>
              <a:gd name="connsiteX7" fmla="*/ 412955 w 430653"/>
              <a:gd name="connsiteY7" fmla="*/ 289069 h 342163"/>
              <a:gd name="connsiteX8" fmla="*/ 430653 w 430653"/>
              <a:gd name="connsiteY8" fmla="*/ 230075 h 342163"/>
              <a:gd name="connsiteX9" fmla="*/ 424754 w 430653"/>
              <a:gd name="connsiteY9" fmla="*/ 153383 h 342163"/>
              <a:gd name="connsiteX10" fmla="*/ 407056 w 430653"/>
              <a:gd name="connsiteY10" fmla="*/ 135685 h 342163"/>
              <a:gd name="connsiteX11" fmla="*/ 395257 w 430653"/>
              <a:gd name="connsiteY11" fmla="*/ 117987 h 342163"/>
              <a:gd name="connsiteX12" fmla="*/ 377559 w 430653"/>
              <a:gd name="connsiteY12" fmla="*/ 106189 h 342163"/>
              <a:gd name="connsiteX13" fmla="*/ 353961 w 430653"/>
              <a:gd name="connsiteY13" fmla="*/ 88491 h 342163"/>
              <a:gd name="connsiteX14" fmla="*/ 318565 w 430653"/>
              <a:gd name="connsiteY14" fmla="*/ 64893 h 342163"/>
              <a:gd name="connsiteX15" fmla="*/ 294968 w 430653"/>
              <a:gd name="connsiteY15" fmla="*/ 53094 h 342163"/>
              <a:gd name="connsiteX16" fmla="*/ 265471 w 430653"/>
              <a:gd name="connsiteY16" fmla="*/ 29497 h 342163"/>
              <a:gd name="connsiteX17" fmla="*/ 230075 w 430653"/>
              <a:gd name="connsiteY17" fmla="*/ 17698 h 342163"/>
              <a:gd name="connsiteX18" fmla="*/ 212377 w 430653"/>
              <a:gd name="connsiteY18" fmla="*/ 11799 h 342163"/>
              <a:gd name="connsiteX19" fmla="*/ 194679 w 430653"/>
              <a:gd name="connsiteY19" fmla="*/ 5900 h 342163"/>
              <a:gd name="connsiteX20" fmla="*/ 159283 w 430653"/>
              <a:gd name="connsiteY20" fmla="*/ 0 h 342163"/>
              <a:gd name="connsiteX21" fmla="*/ 64893 w 430653"/>
              <a:gd name="connsiteY21" fmla="*/ 5900 h 342163"/>
              <a:gd name="connsiteX22" fmla="*/ 47195 w 430653"/>
              <a:gd name="connsiteY22" fmla="*/ 17698 h 342163"/>
              <a:gd name="connsiteX23" fmla="*/ 29497 w 430653"/>
              <a:gd name="connsiteY23" fmla="*/ 23598 h 342163"/>
              <a:gd name="connsiteX24" fmla="*/ 11799 w 430653"/>
              <a:gd name="connsiteY24" fmla="*/ 41296 h 342163"/>
              <a:gd name="connsiteX25" fmla="*/ 0 w 430653"/>
              <a:gd name="connsiteY25" fmla="*/ 88491 h 3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653" h="342163">
                <a:moveTo>
                  <a:pt x="0" y="88491"/>
                </a:moveTo>
                <a:cubicBezTo>
                  <a:pt x="0" y="126837"/>
                  <a:pt x="7261" y="232799"/>
                  <a:pt x="11799" y="271371"/>
                </a:cubicBezTo>
                <a:cubicBezTo>
                  <a:pt x="13271" y="283885"/>
                  <a:pt x="18575" y="303929"/>
                  <a:pt x="29497" y="312666"/>
                </a:cubicBezTo>
                <a:cubicBezTo>
                  <a:pt x="33424" y="315807"/>
                  <a:pt x="69146" y="323995"/>
                  <a:pt x="70792" y="324465"/>
                </a:cubicBezTo>
                <a:cubicBezTo>
                  <a:pt x="86983" y="329091"/>
                  <a:pt x="102392" y="335925"/>
                  <a:pt x="117987" y="342163"/>
                </a:cubicBezTo>
                <a:cubicBezTo>
                  <a:pt x="190746" y="340196"/>
                  <a:pt x="263654" y="341329"/>
                  <a:pt x="336263" y="336263"/>
                </a:cubicBezTo>
                <a:cubicBezTo>
                  <a:pt x="348670" y="335397"/>
                  <a:pt x="371659" y="324465"/>
                  <a:pt x="371659" y="324465"/>
                </a:cubicBezTo>
                <a:cubicBezTo>
                  <a:pt x="386454" y="314601"/>
                  <a:pt x="403419" y="304962"/>
                  <a:pt x="412955" y="289069"/>
                </a:cubicBezTo>
                <a:cubicBezTo>
                  <a:pt x="419111" y="278809"/>
                  <a:pt x="427088" y="244337"/>
                  <a:pt x="430653" y="230075"/>
                </a:cubicBezTo>
                <a:cubicBezTo>
                  <a:pt x="428687" y="204511"/>
                  <a:pt x="430972" y="178257"/>
                  <a:pt x="424754" y="153383"/>
                </a:cubicBezTo>
                <a:cubicBezTo>
                  <a:pt x="422731" y="145289"/>
                  <a:pt x="412397" y="142094"/>
                  <a:pt x="407056" y="135685"/>
                </a:cubicBezTo>
                <a:cubicBezTo>
                  <a:pt x="402517" y="130238"/>
                  <a:pt x="400271" y="123000"/>
                  <a:pt x="395257" y="117987"/>
                </a:cubicBezTo>
                <a:cubicBezTo>
                  <a:pt x="390244" y="112974"/>
                  <a:pt x="383328" y="110310"/>
                  <a:pt x="377559" y="106189"/>
                </a:cubicBezTo>
                <a:cubicBezTo>
                  <a:pt x="369558" y="100474"/>
                  <a:pt x="362016" y="94130"/>
                  <a:pt x="353961" y="88491"/>
                </a:cubicBezTo>
                <a:cubicBezTo>
                  <a:pt x="342344" y="80359"/>
                  <a:pt x="331248" y="71235"/>
                  <a:pt x="318565" y="64893"/>
                </a:cubicBezTo>
                <a:cubicBezTo>
                  <a:pt x="310699" y="60960"/>
                  <a:pt x="302285" y="57972"/>
                  <a:pt x="294968" y="53094"/>
                </a:cubicBezTo>
                <a:cubicBezTo>
                  <a:pt x="284491" y="46110"/>
                  <a:pt x="276525" y="35526"/>
                  <a:pt x="265471" y="29497"/>
                </a:cubicBezTo>
                <a:cubicBezTo>
                  <a:pt x="254553" y="23542"/>
                  <a:pt x="241874" y="21631"/>
                  <a:pt x="230075" y="17698"/>
                </a:cubicBezTo>
                <a:lnTo>
                  <a:pt x="212377" y="11799"/>
                </a:lnTo>
                <a:cubicBezTo>
                  <a:pt x="206478" y="9833"/>
                  <a:pt x="200813" y="6922"/>
                  <a:pt x="194679" y="5900"/>
                </a:cubicBezTo>
                <a:lnTo>
                  <a:pt x="159283" y="0"/>
                </a:lnTo>
                <a:cubicBezTo>
                  <a:pt x="127820" y="1967"/>
                  <a:pt x="96032" y="983"/>
                  <a:pt x="64893" y="5900"/>
                </a:cubicBezTo>
                <a:cubicBezTo>
                  <a:pt x="57890" y="7006"/>
                  <a:pt x="53536" y="14527"/>
                  <a:pt x="47195" y="17698"/>
                </a:cubicBezTo>
                <a:cubicBezTo>
                  <a:pt x="41633" y="20479"/>
                  <a:pt x="35396" y="21631"/>
                  <a:pt x="29497" y="23598"/>
                </a:cubicBezTo>
                <a:cubicBezTo>
                  <a:pt x="23598" y="29497"/>
                  <a:pt x="16427" y="34354"/>
                  <a:pt x="11799" y="41296"/>
                </a:cubicBezTo>
                <a:cubicBezTo>
                  <a:pt x="4655" y="52011"/>
                  <a:pt x="0" y="50145"/>
                  <a:pt x="0" y="88491"/>
                </a:cubicBezTo>
                <a:close/>
              </a:path>
            </a:pathLst>
          </a:custGeom>
          <a:solidFill>
            <a:srgbClr val="EA8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22"/>
          <p:cNvSpPr/>
          <p:nvPr/>
        </p:nvSpPr>
        <p:spPr>
          <a:xfrm>
            <a:off x="7884057" y="4016394"/>
            <a:ext cx="212377" cy="159283"/>
          </a:xfrm>
          <a:custGeom>
            <a:avLst/>
            <a:gdLst>
              <a:gd name="connsiteX0" fmla="*/ 0 w 430653"/>
              <a:gd name="connsiteY0" fmla="*/ 88491 h 342163"/>
              <a:gd name="connsiteX1" fmla="*/ 11799 w 430653"/>
              <a:gd name="connsiteY1" fmla="*/ 271371 h 342163"/>
              <a:gd name="connsiteX2" fmla="*/ 29497 w 430653"/>
              <a:gd name="connsiteY2" fmla="*/ 312666 h 342163"/>
              <a:gd name="connsiteX3" fmla="*/ 70792 w 430653"/>
              <a:gd name="connsiteY3" fmla="*/ 324465 h 342163"/>
              <a:gd name="connsiteX4" fmla="*/ 117987 w 430653"/>
              <a:gd name="connsiteY4" fmla="*/ 342163 h 342163"/>
              <a:gd name="connsiteX5" fmla="*/ 336263 w 430653"/>
              <a:gd name="connsiteY5" fmla="*/ 336263 h 342163"/>
              <a:gd name="connsiteX6" fmla="*/ 371659 w 430653"/>
              <a:gd name="connsiteY6" fmla="*/ 324465 h 342163"/>
              <a:gd name="connsiteX7" fmla="*/ 412955 w 430653"/>
              <a:gd name="connsiteY7" fmla="*/ 289069 h 342163"/>
              <a:gd name="connsiteX8" fmla="*/ 430653 w 430653"/>
              <a:gd name="connsiteY8" fmla="*/ 230075 h 342163"/>
              <a:gd name="connsiteX9" fmla="*/ 424754 w 430653"/>
              <a:gd name="connsiteY9" fmla="*/ 153383 h 342163"/>
              <a:gd name="connsiteX10" fmla="*/ 407056 w 430653"/>
              <a:gd name="connsiteY10" fmla="*/ 135685 h 342163"/>
              <a:gd name="connsiteX11" fmla="*/ 395257 w 430653"/>
              <a:gd name="connsiteY11" fmla="*/ 117987 h 342163"/>
              <a:gd name="connsiteX12" fmla="*/ 377559 w 430653"/>
              <a:gd name="connsiteY12" fmla="*/ 106189 h 342163"/>
              <a:gd name="connsiteX13" fmla="*/ 353961 w 430653"/>
              <a:gd name="connsiteY13" fmla="*/ 88491 h 342163"/>
              <a:gd name="connsiteX14" fmla="*/ 318565 w 430653"/>
              <a:gd name="connsiteY14" fmla="*/ 64893 h 342163"/>
              <a:gd name="connsiteX15" fmla="*/ 294968 w 430653"/>
              <a:gd name="connsiteY15" fmla="*/ 53094 h 342163"/>
              <a:gd name="connsiteX16" fmla="*/ 265471 w 430653"/>
              <a:gd name="connsiteY16" fmla="*/ 29497 h 342163"/>
              <a:gd name="connsiteX17" fmla="*/ 230075 w 430653"/>
              <a:gd name="connsiteY17" fmla="*/ 17698 h 342163"/>
              <a:gd name="connsiteX18" fmla="*/ 212377 w 430653"/>
              <a:gd name="connsiteY18" fmla="*/ 11799 h 342163"/>
              <a:gd name="connsiteX19" fmla="*/ 194679 w 430653"/>
              <a:gd name="connsiteY19" fmla="*/ 5900 h 342163"/>
              <a:gd name="connsiteX20" fmla="*/ 159283 w 430653"/>
              <a:gd name="connsiteY20" fmla="*/ 0 h 342163"/>
              <a:gd name="connsiteX21" fmla="*/ 64893 w 430653"/>
              <a:gd name="connsiteY21" fmla="*/ 5900 h 342163"/>
              <a:gd name="connsiteX22" fmla="*/ 47195 w 430653"/>
              <a:gd name="connsiteY22" fmla="*/ 17698 h 342163"/>
              <a:gd name="connsiteX23" fmla="*/ 29497 w 430653"/>
              <a:gd name="connsiteY23" fmla="*/ 23598 h 342163"/>
              <a:gd name="connsiteX24" fmla="*/ 11799 w 430653"/>
              <a:gd name="connsiteY24" fmla="*/ 41296 h 342163"/>
              <a:gd name="connsiteX25" fmla="*/ 0 w 430653"/>
              <a:gd name="connsiteY25" fmla="*/ 88491 h 3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653" h="342163">
                <a:moveTo>
                  <a:pt x="0" y="88491"/>
                </a:moveTo>
                <a:cubicBezTo>
                  <a:pt x="0" y="126837"/>
                  <a:pt x="7261" y="232799"/>
                  <a:pt x="11799" y="271371"/>
                </a:cubicBezTo>
                <a:cubicBezTo>
                  <a:pt x="13271" y="283885"/>
                  <a:pt x="18575" y="303929"/>
                  <a:pt x="29497" y="312666"/>
                </a:cubicBezTo>
                <a:cubicBezTo>
                  <a:pt x="33424" y="315807"/>
                  <a:pt x="69146" y="323995"/>
                  <a:pt x="70792" y="324465"/>
                </a:cubicBezTo>
                <a:cubicBezTo>
                  <a:pt x="86983" y="329091"/>
                  <a:pt x="102392" y="335925"/>
                  <a:pt x="117987" y="342163"/>
                </a:cubicBezTo>
                <a:cubicBezTo>
                  <a:pt x="190746" y="340196"/>
                  <a:pt x="263654" y="341329"/>
                  <a:pt x="336263" y="336263"/>
                </a:cubicBezTo>
                <a:cubicBezTo>
                  <a:pt x="348670" y="335397"/>
                  <a:pt x="371659" y="324465"/>
                  <a:pt x="371659" y="324465"/>
                </a:cubicBezTo>
                <a:cubicBezTo>
                  <a:pt x="386454" y="314601"/>
                  <a:pt x="403419" y="304962"/>
                  <a:pt x="412955" y="289069"/>
                </a:cubicBezTo>
                <a:cubicBezTo>
                  <a:pt x="419111" y="278809"/>
                  <a:pt x="427088" y="244337"/>
                  <a:pt x="430653" y="230075"/>
                </a:cubicBezTo>
                <a:cubicBezTo>
                  <a:pt x="428687" y="204511"/>
                  <a:pt x="430972" y="178257"/>
                  <a:pt x="424754" y="153383"/>
                </a:cubicBezTo>
                <a:cubicBezTo>
                  <a:pt x="422731" y="145289"/>
                  <a:pt x="412397" y="142094"/>
                  <a:pt x="407056" y="135685"/>
                </a:cubicBezTo>
                <a:cubicBezTo>
                  <a:pt x="402517" y="130238"/>
                  <a:pt x="400271" y="123000"/>
                  <a:pt x="395257" y="117987"/>
                </a:cubicBezTo>
                <a:cubicBezTo>
                  <a:pt x="390244" y="112974"/>
                  <a:pt x="383328" y="110310"/>
                  <a:pt x="377559" y="106189"/>
                </a:cubicBezTo>
                <a:cubicBezTo>
                  <a:pt x="369558" y="100474"/>
                  <a:pt x="362016" y="94130"/>
                  <a:pt x="353961" y="88491"/>
                </a:cubicBezTo>
                <a:cubicBezTo>
                  <a:pt x="342344" y="80359"/>
                  <a:pt x="331248" y="71235"/>
                  <a:pt x="318565" y="64893"/>
                </a:cubicBezTo>
                <a:cubicBezTo>
                  <a:pt x="310699" y="60960"/>
                  <a:pt x="302285" y="57972"/>
                  <a:pt x="294968" y="53094"/>
                </a:cubicBezTo>
                <a:cubicBezTo>
                  <a:pt x="284491" y="46110"/>
                  <a:pt x="276525" y="35526"/>
                  <a:pt x="265471" y="29497"/>
                </a:cubicBezTo>
                <a:cubicBezTo>
                  <a:pt x="254553" y="23542"/>
                  <a:pt x="241874" y="21631"/>
                  <a:pt x="230075" y="17698"/>
                </a:cubicBezTo>
                <a:lnTo>
                  <a:pt x="212377" y="11799"/>
                </a:lnTo>
                <a:cubicBezTo>
                  <a:pt x="206478" y="9833"/>
                  <a:pt x="200813" y="6922"/>
                  <a:pt x="194679" y="5900"/>
                </a:cubicBezTo>
                <a:lnTo>
                  <a:pt x="159283" y="0"/>
                </a:lnTo>
                <a:cubicBezTo>
                  <a:pt x="127820" y="1967"/>
                  <a:pt x="96032" y="983"/>
                  <a:pt x="64893" y="5900"/>
                </a:cubicBezTo>
                <a:cubicBezTo>
                  <a:pt x="57890" y="7006"/>
                  <a:pt x="53536" y="14527"/>
                  <a:pt x="47195" y="17698"/>
                </a:cubicBezTo>
                <a:cubicBezTo>
                  <a:pt x="41633" y="20479"/>
                  <a:pt x="35396" y="21631"/>
                  <a:pt x="29497" y="23598"/>
                </a:cubicBezTo>
                <a:cubicBezTo>
                  <a:pt x="23598" y="29497"/>
                  <a:pt x="16427" y="34354"/>
                  <a:pt x="11799" y="41296"/>
                </a:cubicBezTo>
                <a:cubicBezTo>
                  <a:pt x="4655" y="52011"/>
                  <a:pt x="0" y="50145"/>
                  <a:pt x="0" y="88491"/>
                </a:cubicBezTo>
                <a:close/>
              </a:path>
            </a:pathLst>
          </a:custGeom>
          <a:solidFill>
            <a:srgbClr val="E56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p:cNvSpPr/>
          <p:nvPr/>
        </p:nvSpPr>
        <p:spPr>
          <a:xfrm>
            <a:off x="7884057" y="4219164"/>
            <a:ext cx="212377" cy="159283"/>
          </a:xfrm>
          <a:custGeom>
            <a:avLst/>
            <a:gdLst>
              <a:gd name="connsiteX0" fmla="*/ 0 w 430653"/>
              <a:gd name="connsiteY0" fmla="*/ 88491 h 342163"/>
              <a:gd name="connsiteX1" fmla="*/ 11799 w 430653"/>
              <a:gd name="connsiteY1" fmla="*/ 271371 h 342163"/>
              <a:gd name="connsiteX2" fmla="*/ 29497 w 430653"/>
              <a:gd name="connsiteY2" fmla="*/ 312666 h 342163"/>
              <a:gd name="connsiteX3" fmla="*/ 70792 w 430653"/>
              <a:gd name="connsiteY3" fmla="*/ 324465 h 342163"/>
              <a:gd name="connsiteX4" fmla="*/ 117987 w 430653"/>
              <a:gd name="connsiteY4" fmla="*/ 342163 h 342163"/>
              <a:gd name="connsiteX5" fmla="*/ 336263 w 430653"/>
              <a:gd name="connsiteY5" fmla="*/ 336263 h 342163"/>
              <a:gd name="connsiteX6" fmla="*/ 371659 w 430653"/>
              <a:gd name="connsiteY6" fmla="*/ 324465 h 342163"/>
              <a:gd name="connsiteX7" fmla="*/ 412955 w 430653"/>
              <a:gd name="connsiteY7" fmla="*/ 289069 h 342163"/>
              <a:gd name="connsiteX8" fmla="*/ 430653 w 430653"/>
              <a:gd name="connsiteY8" fmla="*/ 230075 h 342163"/>
              <a:gd name="connsiteX9" fmla="*/ 424754 w 430653"/>
              <a:gd name="connsiteY9" fmla="*/ 153383 h 342163"/>
              <a:gd name="connsiteX10" fmla="*/ 407056 w 430653"/>
              <a:gd name="connsiteY10" fmla="*/ 135685 h 342163"/>
              <a:gd name="connsiteX11" fmla="*/ 395257 w 430653"/>
              <a:gd name="connsiteY11" fmla="*/ 117987 h 342163"/>
              <a:gd name="connsiteX12" fmla="*/ 377559 w 430653"/>
              <a:gd name="connsiteY12" fmla="*/ 106189 h 342163"/>
              <a:gd name="connsiteX13" fmla="*/ 353961 w 430653"/>
              <a:gd name="connsiteY13" fmla="*/ 88491 h 342163"/>
              <a:gd name="connsiteX14" fmla="*/ 318565 w 430653"/>
              <a:gd name="connsiteY14" fmla="*/ 64893 h 342163"/>
              <a:gd name="connsiteX15" fmla="*/ 294968 w 430653"/>
              <a:gd name="connsiteY15" fmla="*/ 53094 h 342163"/>
              <a:gd name="connsiteX16" fmla="*/ 265471 w 430653"/>
              <a:gd name="connsiteY16" fmla="*/ 29497 h 342163"/>
              <a:gd name="connsiteX17" fmla="*/ 230075 w 430653"/>
              <a:gd name="connsiteY17" fmla="*/ 17698 h 342163"/>
              <a:gd name="connsiteX18" fmla="*/ 212377 w 430653"/>
              <a:gd name="connsiteY18" fmla="*/ 11799 h 342163"/>
              <a:gd name="connsiteX19" fmla="*/ 194679 w 430653"/>
              <a:gd name="connsiteY19" fmla="*/ 5900 h 342163"/>
              <a:gd name="connsiteX20" fmla="*/ 159283 w 430653"/>
              <a:gd name="connsiteY20" fmla="*/ 0 h 342163"/>
              <a:gd name="connsiteX21" fmla="*/ 64893 w 430653"/>
              <a:gd name="connsiteY21" fmla="*/ 5900 h 342163"/>
              <a:gd name="connsiteX22" fmla="*/ 47195 w 430653"/>
              <a:gd name="connsiteY22" fmla="*/ 17698 h 342163"/>
              <a:gd name="connsiteX23" fmla="*/ 29497 w 430653"/>
              <a:gd name="connsiteY23" fmla="*/ 23598 h 342163"/>
              <a:gd name="connsiteX24" fmla="*/ 11799 w 430653"/>
              <a:gd name="connsiteY24" fmla="*/ 41296 h 342163"/>
              <a:gd name="connsiteX25" fmla="*/ 0 w 430653"/>
              <a:gd name="connsiteY25" fmla="*/ 88491 h 3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653" h="342163">
                <a:moveTo>
                  <a:pt x="0" y="88491"/>
                </a:moveTo>
                <a:cubicBezTo>
                  <a:pt x="0" y="126837"/>
                  <a:pt x="7261" y="232799"/>
                  <a:pt x="11799" y="271371"/>
                </a:cubicBezTo>
                <a:cubicBezTo>
                  <a:pt x="13271" y="283885"/>
                  <a:pt x="18575" y="303929"/>
                  <a:pt x="29497" y="312666"/>
                </a:cubicBezTo>
                <a:cubicBezTo>
                  <a:pt x="33424" y="315807"/>
                  <a:pt x="69146" y="323995"/>
                  <a:pt x="70792" y="324465"/>
                </a:cubicBezTo>
                <a:cubicBezTo>
                  <a:pt x="86983" y="329091"/>
                  <a:pt x="102392" y="335925"/>
                  <a:pt x="117987" y="342163"/>
                </a:cubicBezTo>
                <a:cubicBezTo>
                  <a:pt x="190746" y="340196"/>
                  <a:pt x="263654" y="341329"/>
                  <a:pt x="336263" y="336263"/>
                </a:cubicBezTo>
                <a:cubicBezTo>
                  <a:pt x="348670" y="335397"/>
                  <a:pt x="371659" y="324465"/>
                  <a:pt x="371659" y="324465"/>
                </a:cubicBezTo>
                <a:cubicBezTo>
                  <a:pt x="386454" y="314601"/>
                  <a:pt x="403419" y="304962"/>
                  <a:pt x="412955" y="289069"/>
                </a:cubicBezTo>
                <a:cubicBezTo>
                  <a:pt x="419111" y="278809"/>
                  <a:pt x="427088" y="244337"/>
                  <a:pt x="430653" y="230075"/>
                </a:cubicBezTo>
                <a:cubicBezTo>
                  <a:pt x="428687" y="204511"/>
                  <a:pt x="430972" y="178257"/>
                  <a:pt x="424754" y="153383"/>
                </a:cubicBezTo>
                <a:cubicBezTo>
                  <a:pt x="422731" y="145289"/>
                  <a:pt x="412397" y="142094"/>
                  <a:pt x="407056" y="135685"/>
                </a:cubicBezTo>
                <a:cubicBezTo>
                  <a:pt x="402517" y="130238"/>
                  <a:pt x="400271" y="123000"/>
                  <a:pt x="395257" y="117987"/>
                </a:cubicBezTo>
                <a:cubicBezTo>
                  <a:pt x="390244" y="112974"/>
                  <a:pt x="383328" y="110310"/>
                  <a:pt x="377559" y="106189"/>
                </a:cubicBezTo>
                <a:cubicBezTo>
                  <a:pt x="369558" y="100474"/>
                  <a:pt x="362016" y="94130"/>
                  <a:pt x="353961" y="88491"/>
                </a:cubicBezTo>
                <a:cubicBezTo>
                  <a:pt x="342344" y="80359"/>
                  <a:pt x="331248" y="71235"/>
                  <a:pt x="318565" y="64893"/>
                </a:cubicBezTo>
                <a:cubicBezTo>
                  <a:pt x="310699" y="60960"/>
                  <a:pt x="302285" y="57972"/>
                  <a:pt x="294968" y="53094"/>
                </a:cubicBezTo>
                <a:cubicBezTo>
                  <a:pt x="284491" y="46110"/>
                  <a:pt x="276525" y="35526"/>
                  <a:pt x="265471" y="29497"/>
                </a:cubicBezTo>
                <a:cubicBezTo>
                  <a:pt x="254553" y="23542"/>
                  <a:pt x="241874" y="21631"/>
                  <a:pt x="230075" y="17698"/>
                </a:cubicBezTo>
                <a:lnTo>
                  <a:pt x="212377" y="11799"/>
                </a:lnTo>
                <a:cubicBezTo>
                  <a:pt x="206478" y="9833"/>
                  <a:pt x="200813" y="6922"/>
                  <a:pt x="194679" y="5900"/>
                </a:cubicBezTo>
                <a:lnTo>
                  <a:pt x="159283" y="0"/>
                </a:lnTo>
                <a:cubicBezTo>
                  <a:pt x="127820" y="1967"/>
                  <a:pt x="96032" y="983"/>
                  <a:pt x="64893" y="5900"/>
                </a:cubicBezTo>
                <a:cubicBezTo>
                  <a:pt x="57890" y="7006"/>
                  <a:pt x="53536" y="14527"/>
                  <a:pt x="47195" y="17698"/>
                </a:cubicBezTo>
                <a:cubicBezTo>
                  <a:pt x="41633" y="20479"/>
                  <a:pt x="35396" y="21631"/>
                  <a:pt x="29497" y="23598"/>
                </a:cubicBezTo>
                <a:cubicBezTo>
                  <a:pt x="23598" y="29497"/>
                  <a:pt x="16427" y="34354"/>
                  <a:pt x="11799" y="41296"/>
                </a:cubicBezTo>
                <a:cubicBezTo>
                  <a:pt x="4655" y="52011"/>
                  <a:pt x="0" y="50145"/>
                  <a:pt x="0" y="88491"/>
                </a:cubicBezTo>
                <a:close/>
              </a:path>
            </a:pathLst>
          </a:custGeom>
          <a:solidFill>
            <a:srgbClr val="B4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p:cNvSpPr/>
          <p:nvPr/>
        </p:nvSpPr>
        <p:spPr>
          <a:xfrm>
            <a:off x="7884057" y="4421934"/>
            <a:ext cx="212377" cy="159283"/>
          </a:xfrm>
          <a:custGeom>
            <a:avLst/>
            <a:gdLst>
              <a:gd name="connsiteX0" fmla="*/ 0 w 430653"/>
              <a:gd name="connsiteY0" fmla="*/ 88491 h 342163"/>
              <a:gd name="connsiteX1" fmla="*/ 11799 w 430653"/>
              <a:gd name="connsiteY1" fmla="*/ 271371 h 342163"/>
              <a:gd name="connsiteX2" fmla="*/ 29497 w 430653"/>
              <a:gd name="connsiteY2" fmla="*/ 312666 h 342163"/>
              <a:gd name="connsiteX3" fmla="*/ 70792 w 430653"/>
              <a:gd name="connsiteY3" fmla="*/ 324465 h 342163"/>
              <a:gd name="connsiteX4" fmla="*/ 117987 w 430653"/>
              <a:gd name="connsiteY4" fmla="*/ 342163 h 342163"/>
              <a:gd name="connsiteX5" fmla="*/ 336263 w 430653"/>
              <a:gd name="connsiteY5" fmla="*/ 336263 h 342163"/>
              <a:gd name="connsiteX6" fmla="*/ 371659 w 430653"/>
              <a:gd name="connsiteY6" fmla="*/ 324465 h 342163"/>
              <a:gd name="connsiteX7" fmla="*/ 412955 w 430653"/>
              <a:gd name="connsiteY7" fmla="*/ 289069 h 342163"/>
              <a:gd name="connsiteX8" fmla="*/ 430653 w 430653"/>
              <a:gd name="connsiteY8" fmla="*/ 230075 h 342163"/>
              <a:gd name="connsiteX9" fmla="*/ 424754 w 430653"/>
              <a:gd name="connsiteY9" fmla="*/ 153383 h 342163"/>
              <a:gd name="connsiteX10" fmla="*/ 407056 w 430653"/>
              <a:gd name="connsiteY10" fmla="*/ 135685 h 342163"/>
              <a:gd name="connsiteX11" fmla="*/ 395257 w 430653"/>
              <a:gd name="connsiteY11" fmla="*/ 117987 h 342163"/>
              <a:gd name="connsiteX12" fmla="*/ 377559 w 430653"/>
              <a:gd name="connsiteY12" fmla="*/ 106189 h 342163"/>
              <a:gd name="connsiteX13" fmla="*/ 353961 w 430653"/>
              <a:gd name="connsiteY13" fmla="*/ 88491 h 342163"/>
              <a:gd name="connsiteX14" fmla="*/ 318565 w 430653"/>
              <a:gd name="connsiteY14" fmla="*/ 64893 h 342163"/>
              <a:gd name="connsiteX15" fmla="*/ 294968 w 430653"/>
              <a:gd name="connsiteY15" fmla="*/ 53094 h 342163"/>
              <a:gd name="connsiteX16" fmla="*/ 265471 w 430653"/>
              <a:gd name="connsiteY16" fmla="*/ 29497 h 342163"/>
              <a:gd name="connsiteX17" fmla="*/ 230075 w 430653"/>
              <a:gd name="connsiteY17" fmla="*/ 17698 h 342163"/>
              <a:gd name="connsiteX18" fmla="*/ 212377 w 430653"/>
              <a:gd name="connsiteY18" fmla="*/ 11799 h 342163"/>
              <a:gd name="connsiteX19" fmla="*/ 194679 w 430653"/>
              <a:gd name="connsiteY19" fmla="*/ 5900 h 342163"/>
              <a:gd name="connsiteX20" fmla="*/ 159283 w 430653"/>
              <a:gd name="connsiteY20" fmla="*/ 0 h 342163"/>
              <a:gd name="connsiteX21" fmla="*/ 64893 w 430653"/>
              <a:gd name="connsiteY21" fmla="*/ 5900 h 342163"/>
              <a:gd name="connsiteX22" fmla="*/ 47195 w 430653"/>
              <a:gd name="connsiteY22" fmla="*/ 17698 h 342163"/>
              <a:gd name="connsiteX23" fmla="*/ 29497 w 430653"/>
              <a:gd name="connsiteY23" fmla="*/ 23598 h 342163"/>
              <a:gd name="connsiteX24" fmla="*/ 11799 w 430653"/>
              <a:gd name="connsiteY24" fmla="*/ 41296 h 342163"/>
              <a:gd name="connsiteX25" fmla="*/ 0 w 430653"/>
              <a:gd name="connsiteY25" fmla="*/ 88491 h 3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653" h="342163">
                <a:moveTo>
                  <a:pt x="0" y="88491"/>
                </a:moveTo>
                <a:cubicBezTo>
                  <a:pt x="0" y="126837"/>
                  <a:pt x="7261" y="232799"/>
                  <a:pt x="11799" y="271371"/>
                </a:cubicBezTo>
                <a:cubicBezTo>
                  <a:pt x="13271" y="283885"/>
                  <a:pt x="18575" y="303929"/>
                  <a:pt x="29497" y="312666"/>
                </a:cubicBezTo>
                <a:cubicBezTo>
                  <a:pt x="33424" y="315807"/>
                  <a:pt x="69146" y="323995"/>
                  <a:pt x="70792" y="324465"/>
                </a:cubicBezTo>
                <a:cubicBezTo>
                  <a:pt x="86983" y="329091"/>
                  <a:pt x="102392" y="335925"/>
                  <a:pt x="117987" y="342163"/>
                </a:cubicBezTo>
                <a:cubicBezTo>
                  <a:pt x="190746" y="340196"/>
                  <a:pt x="263654" y="341329"/>
                  <a:pt x="336263" y="336263"/>
                </a:cubicBezTo>
                <a:cubicBezTo>
                  <a:pt x="348670" y="335397"/>
                  <a:pt x="371659" y="324465"/>
                  <a:pt x="371659" y="324465"/>
                </a:cubicBezTo>
                <a:cubicBezTo>
                  <a:pt x="386454" y="314601"/>
                  <a:pt x="403419" y="304962"/>
                  <a:pt x="412955" y="289069"/>
                </a:cubicBezTo>
                <a:cubicBezTo>
                  <a:pt x="419111" y="278809"/>
                  <a:pt x="427088" y="244337"/>
                  <a:pt x="430653" y="230075"/>
                </a:cubicBezTo>
                <a:cubicBezTo>
                  <a:pt x="428687" y="204511"/>
                  <a:pt x="430972" y="178257"/>
                  <a:pt x="424754" y="153383"/>
                </a:cubicBezTo>
                <a:cubicBezTo>
                  <a:pt x="422731" y="145289"/>
                  <a:pt x="412397" y="142094"/>
                  <a:pt x="407056" y="135685"/>
                </a:cubicBezTo>
                <a:cubicBezTo>
                  <a:pt x="402517" y="130238"/>
                  <a:pt x="400271" y="123000"/>
                  <a:pt x="395257" y="117987"/>
                </a:cubicBezTo>
                <a:cubicBezTo>
                  <a:pt x="390244" y="112974"/>
                  <a:pt x="383328" y="110310"/>
                  <a:pt x="377559" y="106189"/>
                </a:cubicBezTo>
                <a:cubicBezTo>
                  <a:pt x="369558" y="100474"/>
                  <a:pt x="362016" y="94130"/>
                  <a:pt x="353961" y="88491"/>
                </a:cubicBezTo>
                <a:cubicBezTo>
                  <a:pt x="342344" y="80359"/>
                  <a:pt x="331248" y="71235"/>
                  <a:pt x="318565" y="64893"/>
                </a:cubicBezTo>
                <a:cubicBezTo>
                  <a:pt x="310699" y="60960"/>
                  <a:pt x="302285" y="57972"/>
                  <a:pt x="294968" y="53094"/>
                </a:cubicBezTo>
                <a:cubicBezTo>
                  <a:pt x="284491" y="46110"/>
                  <a:pt x="276525" y="35526"/>
                  <a:pt x="265471" y="29497"/>
                </a:cubicBezTo>
                <a:cubicBezTo>
                  <a:pt x="254553" y="23542"/>
                  <a:pt x="241874" y="21631"/>
                  <a:pt x="230075" y="17698"/>
                </a:cubicBezTo>
                <a:lnTo>
                  <a:pt x="212377" y="11799"/>
                </a:lnTo>
                <a:cubicBezTo>
                  <a:pt x="206478" y="9833"/>
                  <a:pt x="200813" y="6922"/>
                  <a:pt x="194679" y="5900"/>
                </a:cubicBezTo>
                <a:lnTo>
                  <a:pt x="159283" y="0"/>
                </a:lnTo>
                <a:cubicBezTo>
                  <a:pt x="127820" y="1967"/>
                  <a:pt x="96032" y="983"/>
                  <a:pt x="64893" y="5900"/>
                </a:cubicBezTo>
                <a:cubicBezTo>
                  <a:pt x="57890" y="7006"/>
                  <a:pt x="53536" y="14527"/>
                  <a:pt x="47195" y="17698"/>
                </a:cubicBezTo>
                <a:cubicBezTo>
                  <a:pt x="41633" y="20479"/>
                  <a:pt x="35396" y="21631"/>
                  <a:pt x="29497" y="23598"/>
                </a:cubicBezTo>
                <a:cubicBezTo>
                  <a:pt x="23598" y="29497"/>
                  <a:pt x="16427" y="34354"/>
                  <a:pt x="11799" y="41296"/>
                </a:cubicBezTo>
                <a:cubicBezTo>
                  <a:pt x="4655" y="52011"/>
                  <a:pt x="0" y="50145"/>
                  <a:pt x="0" y="88491"/>
                </a:cubicBezTo>
                <a:close/>
              </a:path>
            </a:pathLst>
          </a:custGeom>
          <a:solidFill>
            <a:srgbClr val="831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25"/>
          <p:cNvSpPr/>
          <p:nvPr/>
        </p:nvSpPr>
        <p:spPr>
          <a:xfrm>
            <a:off x="7884057" y="4624706"/>
            <a:ext cx="212377" cy="159283"/>
          </a:xfrm>
          <a:custGeom>
            <a:avLst/>
            <a:gdLst>
              <a:gd name="connsiteX0" fmla="*/ 0 w 430653"/>
              <a:gd name="connsiteY0" fmla="*/ 88491 h 342163"/>
              <a:gd name="connsiteX1" fmla="*/ 11799 w 430653"/>
              <a:gd name="connsiteY1" fmla="*/ 271371 h 342163"/>
              <a:gd name="connsiteX2" fmla="*/ 29497 w 430653"/>
              <a:gd name="connsiteY2" fmla="*/ 312666 h 342163"/>
              <a:gd name="connsiteX3" fmla="*/ 70792 w 430653"/>
              <a:gd name="connsiteY3" fmla="*/ 324465 h 342163"/>
              <a:gd name="connsiteX4" fmla="*/ 117987 w 430653"/>
              <a:gd name="connsiteY4" fmla="*/ 342163 h 342163"/>
              <a:gd name="connsiteX5" fmla="*/ 336263 w 430653"/>
              <a:gd name="connsiteY5" fmla="*/ 336263 h 342163"/>
              <a:gd name="connsiteX6" fmla="*/ 371659 w 430653"/>
              <a:gd name="connsiteY6" fmla="*/ 324465 h 342163"/>
              <a:gd name="connsiteX7" fmla="*/ 412955 w 430653"/>
              <a:gd name="connsiteY7" fmla="*/ 289069 h 342163"/>
              <a:gd name="connsiteX8" fmla="*/ 430653 w 430653"/>
              <a:gd name="connsiteY8" fmla="*/ 230075 h 342163"/>
              <a:gd name="connsiteX9" fmla="*/ 424754 w 430653"/>
              <a:gd name="connsiteY9" fmla="*/ 153383 h 342163"/>
              <a:gd name="connsiteX10" fmla="*/ 407056 w 430653"/>
              <a:gd name="connsiteY10" fmla="*/ 135685 h 342163"/>
              <a:gd name="connsiteX11" fmla="*/ 395257 w 430653"/>
              <a:gd name="connsiteY11" fmla="*/ 117987 h 342163"/>
              <a:gd name="connsiteX12" fmla="*/ 377559 w 430653"/>
              <a:gd name="connsiteY12" fmla="*/ 106189 h 342163"/>
              <a:gd name="connsiteX13" fmla="*/ 353961 w 430653"/>
              <a:gd name="connsiteY13" fmla="*/ 88491 h 342163"/>
              <a:gd name="connsiteX14" fmla="*/ 318565 w 430653"/>
              <a:gd name="connsiteY14" fmla="*/ 64893 h 342163"/>
              <a:gd name="connsiteX15" fmla="*/ 294968 w 430653"/>
              <a:gd name="connsiteY15" fmla="*/ 53094 h 342163"/>
              <a:gd name="connsiteX16" fmla="*/ 265471 w 430653"/>
              <a:gd name="connsiteY16" fmla="*/ 29497 h 342163"/>
              <a:gd name="connsiteX17" fmla="*/ 230075 w 430653"/>
              <a:gd name="connsiteY17" fmla="*/ 17698 h 342163"/>
              <a:gd name="connsiteX18" fmla="*/ 212377 w 430653"/>
              <a:gd name="connsiteY18" fmla="*/ 11799 h 342163"/>
              <a:gd name="connsiteX19" fmla="*/ 194679 w 430653"/>
              <a:gd name="connsiteY19" fmla="*/ 5900 h 342163"/>
              <a:gd name="connsiteX20" fmla="*/ 159283 w 430653"/>
              <a:gd name="connsiteY20" fmla="*/ 0 h 342163"/>
              <a:gd name="connsiteX21" fmla="*/ 64893 w 430653"/>
              <a:gd name="connsiteY21" fmla="*/ 5900 h 342163"/>
              <a:gd name="connsiteX22" fmla="*/ 47195 w 430653"/>
              <a:gd name="connsiteY22" fmla="*/ 17698 h 342163"/>
              <a:gd name="connsiteX23" fmla="*/ 29497 w 430653"/>
              <a:gd name="connsiteY23" fmla="*/ 23598 h 342163"/>
              <a:gd name="connsiteX24" fmla="*/ 11799 w 430653"/>
              <a:gd name="connsiteY24" fmla="*/ 41296 h 342163"/>
              <a:gd name="connsiteX25" fmla="*/ 0 w 430653"/>
              <a:gd name="connsiteY25" fmla="*/ 88491 h 3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0653" h="342163">
                <a:moveTo>
                  <a:pt x="0" y="88491"/>
                </a:moveTo>
                <a:cubicBezTo>
                  <a:pt x="0" y="126837"/>
                  <a:pt x="7261" y="232799"/>
                  <a:pt x="11799" y="271371"/>
                </a:cubicBezTo>
                <a:cubicBezTo>
                  <a:pt x="13271" y="283885"/>
                  <a:pt x="18575" y="303929"/>
                  <a:pt x="29497" y="312666"/>
                </a:cubicBezTo>
                <a:cubicBezTo>
                  <a:pt x="33424" y="315807"/>
                  <a:pt x="69146" y="323995"/>
                  <a:pt x="70792" y="324465"/>
                </a:cubicBezTo>
                <a:cubicBezTo>
                  <a:pt x="86983" y="329091"/>
                  <a:pt x="102392" y="335925"/>
                  <a:pt x="117987" y="342163"/>
                </a:cubicBezTo>
                <a:cubicBezTo>
                  <a:pt x="190746" y="340196"/>
                  <a:pt x="263654" y="341329"/>
                  <a:pt x="336263" y="336263"/>
                </a:cubicBezTo>
                <a:cubicBezTo>
                  <a:pt x="348670" y="335397"/>
                  <a:pt x="371659" y="324465"/>
                  <a:pt x="371659" y="324465"/>
                </a:cubicBezTo>
                <a:cubicBezTo>
                  <a:pt x="386454" y="314601"/>
                  <a:pt x="403419" y="304962"/>
                  <a:pt x="412955" y="289069"/>
                </a:cubicBezTo>
                <a:cubicBezTo>
                  <a:pt x="419111" y="278809"/>
                  <a:pt x="427088" y="244337"/>
                  <a:pt x="430653" y="230075"/>
                </a:cubicBezTo>
                <a:cubicBezTo>
                  <a:pt x="428687" y="204511"/>
                  <a:pt x="430972" y="178257"/>
                  <a:pt x="424754" y="153383"/>
                </a:cubicBezTo>
                <a:cubicBezTo>
                  <a:pt x="422731" y="145289"/>
                  <a:pt x="412397" y="142094"/>
                  <a:pt x="407056" y="135685"/>
                </a:cubicBezTo>
                <a:cubicBezTo>
                  <a:pt x="402517" y="130238"/>
                  <a:pt x="400271" y="123000"/>
                  <a:pt x="395257" y="117987"/>
                </a:cubicBezTo>
                <a:cubicBezTo>
                  <a:pt x="390244" y="112974"/>
                  <a:pt x="383328" y="110310"/>
                  <a:pt x="377559" y="106189"/>
                </a:cubicBezTo>
                <a:cubicBezTo>
                  <a:pt x="369558" y="100474"/>
                  <a:pt x="362016" y="94130"/>
                  <a:pt x="353961" y="88491"/>
                </a:cubicBezTo>
                <a:cubicBezTo>
                  <a:pt x="342344" y="80359"/>
                  <a:pt x="331248" y="71235"/>
                  <a:pt x="318565" y="64893"/>
                </a:cubicBezTo>
                <a:cubicBezTo>
                  <a:pt x="310699" y="60960"/>
                  <a:pt x="302285" y="57972"/>
                  <a:pt x="294968" y="53094"/>
                </a:cubicBezTo>
                <a:cubicBezTo>
                  <a:pt x="284491" y="46110"/>
                  <a:pt x="276525" y="35526"/>
                  <a:pt x="265471" y="29497"/>
                </a:cubicBezTo>
                <a:cubicBezTo>
                  <a:pt x="254553" y="23542"/>
                  <a:pt x="241874" y="21631"/>
                  <a:pt x="230075" y="17698"/>
                </a:cubicBezTo>
                <a:lnTo>
                  <a:pt x="212377" y="11799"/>
                </a:lnTo>
                <a:cubicBezTo>
                  <a:pt x="206478" y="9833"/>
                  <a:pt x="200813" y="6922"/>
                  <a:pt x="194679" y="5900"/>
                </a:cubicBezTo>
                <a:lnTo>
                  <a:pt x="159283" y="0"/>
                </a:lnTo>
                <a:cubicBezTo>
                  <a:pt x="127820" y="1967"/>
                  <a:pt x="96032" y="983"/>
                  <a:pt x="64893" y="5900"/>
                </a:cubicBezTo>
                <a:cubicBezTo>
                  <a:pt x="57890" y="7006"/>
                  <a:pt x="53536" y="14527"/>
                  <a:pt x="47195" y="17698"/>
                </a:cubicBezTo>
                <a:cubicBezTo>
                  <a:pt x="41633" y="20479"/>
                  <a:pt x="35396" y="21631"/>
                  <a:pt x="29497" y="23598"/>
                </a:cubicBezTo>
                <a:cubicBezTo>
                  <a:pt x="23598" y="29497"/>
                  <a:pt x="16427" y="34354"/>
                  <a:pt x="11799" y="41296"/>
                </a:cubicBezTo>
                <a:cubicBezTo>
                  <a:pt x="4655" y="52011"/>
                  <a:pt x="0" y="50145"/>
                  <a:pt x="0" y="88491"/>
                </a:cubicBezTo>
                <a:close/>
              </a:path>
            </a:pathLst>
          </a:custGeom>
          <a:solidFill>
            <a:srgbClr val="420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p:cNvSpPr txBox="1"/>
          <p:nvPr/>
        </p:nvSpPr>
        <p:spPr>
          <a:xfrm>
            <a:off x="8058087" y="3177252"/>
            <a:ext cx="502061" cy="230832"/>
          </a:xfrm>
          <a:prstGeom prst="rect">
            <a:avLst/>
          </a:prstGeom>
          <a:noFill/>
        </p:spPr>
        <p:txBody>
          <a:bodyPr wrap="none" rtlCol="0">
            <a:spAutoFit/>
          </a:bodyPr>
          <a:lstStyle/>
          <a:p>
            <a:r>
              <a:rPr lang="en-US" sz="900" dirty="0" smtClean="0"/>
              <a:t>&lt;200k</a:t>
            </a:r>
            <a:endParaRPr lang="en-AU" sz="900" dirty="0"/>
          </a:p>
        </p:txBody>
      </p:sp>
      <p:sp>
        <p:nvSpPr>
          <p:cNvPr id="28" name="TextBox 27"/>
          <p:cNvSpPr txBox="1"/>
          <p:nvPr/>
        </p:nvSpPr>
        <p:spPr>
          <a:xfrm>
            <a:off x="8058087" y="3588626"/>
            <a:ext cx="784189" cy="230832"/>
          </a:xfrm>
          <a:prstGeom prst="rect">
            <a:avLst/>
          </a:prstGeom>
          <a:noFill/>
        </p:spPr>
        <p:txBody>
          <a:bodyPr wrap="none" rtlCol="0">
            <a:spAutoFit/>
          </a:bodyPr>
          <a:lstStyle/>
          <a:p>
            <a:r>
              <a:rPr lang="en-US" sz="900" dirty="0" smtClean="0"/>
              <a:t>400k &lt;600k</a:t>
            </a:r>
            <a:endParaRPr lang="en-AU" sz="900" dirty="0"/>
          </a:p>
        </p:txBody>
      </p:sp>
      <p:sp>
        <p:nvSpPr>
          <p:cNvPr id="29" name="TextBox 28"/>
          <p:cNvSpPr txBox="1"/>
          <p:nvPr/>
        </p:nvSpPr>
        <p:spPr>
          <a:xfrm>
            <a:off x="8058087" y="3794313"/>
            <a:ext cx="784189" cy="230832"/>
          </a:xfrm>
          <a:prstGeom prst="rect">
            <a:avLst/>
          </a:prstGeom>
          <a:noFill/>
        </p:spPr>
        <p:txBody>
          <a:bodyPr wrap="none" rtlCol="0">
            <a:spAutoFit/>
          </a:bodyPr>
          <a:lstStyle/>
          <a:p>
            <a:r>
              <a:rPr lang="en-US" sz="900" dirty="0" smtClean="0"/>
              <a:t>600k &lt;800k</a:t>
            </a:r>
            <a:endParaRPr lang="en-AU" sz="900" dirty="0"/>
          </a:p>
        </p:txBody>
      </p:sp>
      <p:sp>
        <p:nvSpPr>
          <p:cNvPr id="30" name="TextBox 29"/>
          <p:cNvSpPr txBox="1"/>
          <p:nvPr/>
        </p:nvSpPr>
        <p:spPr>
          <a:xfrm>
            <a:off x="8058087" y="4000000"/>
            <a:ext cx="694421" cy="230832"/>
          </a:xfrm>
          <a:prstGeom prst="rect">
            <a:avLst/>
          </a:prstGeom>
          <a:noFill/>
        </p:spPr>
        <p:txBody>
          <a:bodyPr wrap="none" rtlCol="0">
            <a:spAutoFit/>
          </a:bodyPr>
          <a:lstStyle/>
          <a:p>
            <a:r>
              <a:rPr lang="en-US" sz="900" dirty="0" smtClean="0"/>
              <a:t>800k &lt;1m</a:t>
            </a:r>
            <a:endParaRPr lang="en-AU" sz="900" dirty="0"/>
          </a:p>
        </p:txBody>
      </p:sp>
      <p:sp>
        <p:nvSpPr>
          <p:cNvPr id="31" name="TextBox 30"/>
          <p:cNvSpPr txBox="1"/>
          <p:nvPr/>
        </p:nvSpPr>
        <p:spPr>
          <a:xfrm>
            <a:off x="8058087" y="4205687"/>
            <a:ext cx="700833" cy="230832"/>
          </a:xfrm>
          <a:prstGeom prst="rect">
            <a:avLst/>
          </a:prstGeom>
          <a:noFill/>
        </p:spPr>
        <p:txBody>
          <a:bodyPr wrap="none" rtlCol="0">
            <a:spAutoFit/>
          </a:bodyPr>
          <a:lstStyle/>
          <a:p>
            <a:r>
              <a:rPr lang="en-US" sz="900" dirty="0" smtClean="0"/>
              <a:t>1m &lt;1.2m</a:t>
            </a:r>
            <a:endParaRPr lang="en-AU" sz="900" dirty="0"/>
          </a:p>
        </p:txBody>
      </p:sp>
      <p:sp>
        <p:nvSpPr>
          <p:cNvPr id="32" name="TextBox 31"/>
          <p:cNvSpPr txBox="1"/>
          <p:nvPr/>
        </p:nvSpPr>
        <p:spPr>
          <a:xfrm>
            <a:off x="8058087" y="4411374"/>
            <a:ext cx="797013" cy="230832"/>
          </a:xfrm>
          <a:prstGeom prst="rect">
            <a:avLst/>
          </a:prstGeom>
          <a:noFill/>
        </p:spPr>
        <p:txBody>
          <a:bodyPr wrap="none" rtlCol="0">
            <a:spAutoFit/>
          </a:bodyPr>
          <a:lstStyle/>
          <a:p>
            <a:r>
              <a:rPr lang="en-US" sz="900" dirty="0" smtClean="0"/>
              <a:t>1.2m &lt;1.4m</a:t>
            </a:r>
            <a:endParaRPr lang="en-AU" sz="900" dirty="0"/>
          </a:p>
        </p:txBody>
      </p:sp>
      <p:sp>
        <p:nvSpPr>
          <p:cNvPr id="33" name="TextBox 32"/>
          <p:cNvSpPr txBox="1"/>
          <p:nvPr/>
        </p:nvSpPr>
        <p:spPr>
          <a:xfrm>
            <a:off x="8058087" y="4617064"/>
            <a:ext cx="508473" cy="230832"/>
          </a:xfrm>
          <a:prstGeom prst="rect">
            <a:avLst/>
          </a:prstGeom>
          <a:noFill/>
        </p:spPr>
        <p:txBody>
          <a:bodyPr wrap="none" rtlCol="0">
            <a:spAutoFit/>
          </a:bodyPr>
          <a:lstStyle/>
          <a:p>
            <a:r>
              <a:rPr lang="en-US" sz="900" dirty="0" smtClean="0"/>
              <a:t>&gt;1.4m</a:t>
            </a:r>
            <a:endParaRPr lang="en-AU" sz="900" dirty="0"/>
          </a:p>
        </p:txBody>
      </p:sp>
      <p:sp>
        <p:nvSpPr>
          <p:cNvPr id="34" name="TextBox 33"/>
          <p:cNvSpPr txBox="1"/>
          <p:nvPr/>
        </p:nvSpPr>
        <p:spPr>
          <a:xfrm>
            <a:off x="8058087" y="3382939"/>
            <a:ext cx="784189" cy="230832"/>
          </a:xfrm>
          <a:prstGeom prst="rect">
            <a:avLst/>
          </a:prstGeom>
          <a:noFill/>
        </p:spPr>
        <p:txBody>
          <a:bodyPr wrap="none" rtlCol="0">
            <a:spAutoFit/>
          </a:bodyPr>
          <a:lstStyle/>
          <a:p>
            <a:r>
              <a:rPr lang="en-US" sz="900" dirty="0" smtClean="0"/>
              <a:t>200k &lt;400k</a:t>
            </a:r>
            <a:endParaRPr lang="en-AU" sz="900" dirty="0"/>
          </a:p>
        </p:txBody>
      </p:sp>
    </p:spTree>
    <p:extLst>
      <p:ext uri="{BB962C8B-B14F-4D97-AF65-F5344CB8AC3E}">
        <p14:creationId xmlns:p14="http://schemas.microsoft.com/office/powerpoint/2010/main" val="145685039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D89E75D-4F18-41C4-8550-92ADAD8A39F0}" type="slidenum">
              <a:rPr lang="en-US" smtClean="0"/>
              <a:pPr/>
              <a:t>17</a:t>
            </a:fld>
            <a:endParaRPr lang="en-US" dirty="0"/>
          </a:p>
        </p:txBody>
      </p:sp>
      <p:sp>
        <p:nvSpPr>
          <p:cNvPr id="5" name="TextBox 4"/>
          <p:cNvSpPr txBox="1"/>
          <p:nvPr/>
        </p:nvSpPr>
        <p:spPr>
          <a:xfrm>
            <a:off x="0" y="4885211"/>
            <a:ext cx="1172116" cy="230832"/>
          </a:xfrm>
          <a:prstGeom prst="rect">
            <a:avLst/>
          </a:prstGeom>
          <a:noFill/>
        </p:spPr>
        <p:txBody>
          <a:bodyPr wrap="none" rtlCol="0">
            <a:spAutoFit/>
          </a:bodyPr>
          <a:lstStyle/>
          <a:p>
            <a:r>
              <a:rPr lang="en-AU" sz="900" i="1" dirty="0" smtClean="0">
                <a:solidFill>
                  <a:schemeClr val="bg1"/>
                </a:solidFill>
              </a:rPr>
              <a:t>Source:  CoreLogic</a:t>
            </a:r>
            <a:endParaRPr lang="en-AU" sz="900" i="1" dirty="0">
              <a:solidFill>
                <a:schemeClr val="bg1"/>
              </a:solidFill>
            </a:endParaRPr>
          </a:p>
        </p:txBody>
      </p:sp>
      <p:pic>
        <p:nvPicPr>
          <p:cNvPr id="35" name="Picture 34"/>
          <p:cNvPicPr>
            <a:picLocks noChangeAspect="1"/>
          </p:cNvPicPr>
          <p:nvPr/>
        </p:nvPicPr>
        <p:blipFill>
          <a:blip r:embed="rId2"/>
          <a:stretch>
            <a:fillRect/>
          </a:stretch>
        </p:blipFill>
        <p:spPr>
          <a:xfrm>
            <a:off x="271550" y="221301"/>
            <a:ext cx="3776134" cy="4626375"/>
          </a:xfrm>
          <a:prstGeom prst="rect">
            <a:avLst/>
          </a:prstGeom>
        </p:spPr>
      </p:pic>
      <p:pic>
        <p:nvPicPr>
          <p:cNvPr id="36" name="Picture 35"/>
          <p:cNvPicPr>
            <a:picLocks noChangeAspect="1"/>
          </p:cNvPicPr>
          <p:nvPr/>
        </p:nvPicPr>
        <p:blipFill>
          <a:blip r:embed="rId3"/>
          <a:stretch>
            <a:fillRect/>
          </a:stretch>
        </p:blipFill>
        <p:spPr>
          <a:xfrm>
            <a:off x="4221815" y="221301"/>
            <a:ext cx="3776134" cy="4626375"/>
          </a:xfrm>
          <a:prstGeom prst="rect">
            <a:avLst/>
          </a:prstGeom>
        </p:spPr>
      </p:pic>
    </p:spTree>
    <p:extLst>
      <p:ext uri="{BB962C8B-B14F-4D97-AF65-F5344CB8AC3E}">
        <p14:creationId xmlns:p14="http://schemas.microsoft.com/office/powerpoint/2010/main" val="6131061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57982" y="1606525"/>
            <a:ext cx="5809992" cy="3145809"/>
          </a:xfrm>
          <a:prstGeom prst="rect">
            <a:avLst/>
          </a:prstGeom>
        </p:spPr>
      </p:pic>
      <p:sp>
        <p:nvSpPr>
          <p:cNvPr id="6" name="Title 5"/>
          <p:cNvSpPr>
            <a:spLocks noGrp="1"/>
          </p:cNvSpPr>
          <p:nvPr>
            <p:ph type="title"/>
          </p:nvPr>
        </p:nvSpPr>
        <p:spPr>
          <a:xfrm>
            <a:off x="202634" y="537039"/>
            <a:ext cx="7232647" cy="685800"/>
          </a:xfrm>
        </p:spPr>
        <p:txBody>
          <a:bodyPr/>
          <a:lstStyle/>
          <a:p>
            <a:r>
              <a:rPr lang="en-US" dirty="0" smtClean="0"/>
              <a:t>Gross rental yields have trended lower over recent years as value growth has outpaced rental growth</a:t>
            </a:r>
            <a:endParaRPr lang="en-US"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18</a:t>
            </a:fld>
            <a:endParaRPr lang="en-US" dirty="0"/>
          </a:p>
        </p:txBody>
      </p:sp>
      <p:sp>
        <p:nvSpPr>
          <p:cNvPr id="5" name="TextBox 4"/>
          <p:cNvSpPr txBox="1"/>
          <p:nvPr/>
        </p:nvSpPr>
        <p:spPr>
          <a:xfrm>
            <a:off x="0" y="4885211"/>
            <a:ext cx="1172116" cy="230832"/>
          </a:xfrm>
          <a:prstGeom prst="rect">
            <a:avLst/>
          </a:prstGeom>
          <a:noFill/>
        </p:spPr>
        <p:txBody>
          <a:bodyPr wrap="none" rtlCol="0">
            <a:spAutoFit/>
          </a:bodyPr>
          <a:lstStyle/>
          <a:p>
            <a:r>
              <a:rPr lang="en-AU" sz="900" i="1" dirty="0" smtClean="0">
                <a:solidFill>
                  <a:schemeClr val="bg1"/>
                </a:solidFill>
              </a:rPr>
              <a:t>Source:  CoreLogic</a:t>
            </a:r>
            <a:endParaRPr lang="en-AU" sz="900" i="1" dirty="0">
              <a:solidFill>
                <a:schemeClr val="bg1"/>
              </a:solidFill>
            </a:endParaRPr>
          </a:p>
        </p:txBody>
      </p:sp>
      <p:sp>
        <p:nvSpPr>
          <p:cNvPr id="11" name="TextBox 10"/>
          <p:cNvSpPr txBox="1"/>
          <p:nvPr/>
        </p:nvSpPr>
        <p:spPr>
          <a:xfrm>
            <a:off x="515577" y="1329526"/>
            <a:ext cx="5094802" cy="276999"/>
          </a:xfrm>
          <a:prstGeom prst="rect">
            <a:avLst/>
          </a:prstGeom>
          <a:noFill/>
        </p:spPr>
        <p:txBody>
          <a:bodyPr wrap="square" rtlCol="0">
            <a:spAutoFit/>
          </a:bodyPr>
          <a:lstStyle/>
          <a:p>
            <a:pPr algn="ctr"/>
            <a:r>
              <a:rPr lang="en-AU" sz="1200" b="1" dirty="0" smtClean="0"/>
              <a:t>Gross rental yields</a:t>
            </a:r>
            <a:endParaRPr lang="en-AU" sz="1200" b="1" dirty="0"/>
          </a:p>
        </p:txBody>
      </p:sp>
      <p:sp>
        <p:nvSpPr>
          <p:cNvPr id="9" name="TextBox 8"/>
          <p:cNvSpPr txBox="1"/>
          <p:nvPr/>
        </p:nvSpPr>
        <p:spPr>
          <a:xfrm>
            <a:off x="5488397" y="1332771"/>
            <a:ext cx="3607456" cy="276999"/>
          </a:xfrm>
          <a:prstGeom prst="rect">
            <a:avLst/>
          </a:prstGeom>
          <a:noFill/>
        </p:spPr>
        <p:txBody>
          <a:bodyPr wrap="square" rtlCol="0">
            <a:spAutoFit/>
          </a:bodyPr>
          <a:lstStyle/>
          <a:p>
            <a:pPr algn="ctr"/>
            <a:r>
              <a:rPr lang="en-AU" sz="1200" b="1" dirty="0" smtClean="0"/>
              <a:t>Gross rental yields as at Aug-17</a:t>
            </a:r>
            <a:endParaRPr lang="en-AU" sz="1200" b="1" dirty="0"/>
          </a:p>
        </p:txBody>
      </p:sp>
      <p:pic>
        <p:nvPicPr>
          <p:cNvPr id="10" name="Picture 9"/>
          <p:cNvPicPr>
            <a:picLocks noChangeAspect="1"/>
          </p:cNvPicPr>
          <p:nvPr/>
        </p:nvPicPr>
        <p:blipFill>
          <a:blip r:embed="rId3"/>
          <a:stretch>
            <a:fillRect/>
          </a:stretch>
        </p:blipFill>
        <p:spPr>
          <a:xfrm>
            <a:off x="5980298" y="1558417"/>
            <a:ext cx="2816596" cy="3151905"/>
          </a:xfrm>
          <a:prstGeom prst="rect">
            <a:avLst/>
          </a:prstGeom>
        </p:spPr>
      </p:pic>
    </p:spTree>
    <p:extLst>
      <p:ext uri="{BB962C8B-B14F-4D97-AF65-F5344CB8AC3E}">
        <p14:creationId xmlns:p14="http://schemas.microsoft.com/office/powerpoint/2010/main" val="322841951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813" y="103094"/>
            <a:ext cx="7232647" cy="551330"/>
          </a:xfrm>
        </p:spPr>
        <p:txBody>
          <a:bodyPr/>
          <a:lstStyle/>
          <a:p>
            <a:r>
              <a:rPr lang="en-US" dirty="0" smtClean="0"/>
              <a:t>Poll Question Two</a:t>
            </a:r>
            <a:endParaRPr lang="en-US"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19</a:t>
            </a:fld>
            <a:endParaRPr lang="en-US" dirty="0"/>
          </a:p>
        </p:txBody>
      </p:sp>
      <p:sp>
        <p:nvSpPr>
          <p:cNvPr id="7" name="Title 5"/>
          <p:cNvSpPr txBox="1">
            <a:spLocks/>
          </p:cNvSpPr>
          <p:nvPr/>
        </p:nvSpPr>
        <p:spPr bwMode="auto">
          <a:xfrm>
            <a:off x="377556" y="1694011"/>
            <a:ext cx="7232647" cy="175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600" b="1">
                <a:solidFill>
                  <a:schemeClr val="bg2"/>
                </a:solidFill>
                <a:latin typeface="+mj-lt"/>
                <a:ea typeface="+mj-ea"/>
                <a:cs typeface="+mj-cs"/>
              </a:defRPr>
            </a:lvl1pPr>
            <a:lvl2pPr algn="l" rtl="0" eaLnBrk="1" fontAlgn="base" hangingPunct="1">
              <a:spcBef>
                <a:spcPct val="0"/>
              </a:spcBef>
              <a:spcAft>
                <a:spcPct val="0"/>
              </a:spcAft>
              <a:defRPr sz="2100">
                <a:solidFill>
                  <a:schemeClr val="bg1"/>
                </a:solidFill>
                <a:latin typeface="Arial" charset="0"/>
              </a:defRPr>
            </a:lvl2pPr>
            <a:lvl3pPr algn="l" rtl="0" eaLnBrk="1" fontAlgn="base" hangingPunct="1">
              <a:spcBef>
                <a:spcPct val="0"/>
              </a:spcBef>
              <a:spcAft>
                <a:spcPct val="0"/>
              </a:spcAft>
              <a:defRPr sz="2100">
                <a:solidFill>
                  <a:schemeClr val="bg1"/>
                </a:solidFill>
                <a:latin typeface="Arial" charset="0"/>
              </a:defRPr>
            </a:lvl3pPr>
            <a:lvl4pPr algn="l" rtl="0" eaLnBrk="1" fontAlgn="base" hangingPunct="1">
              <a:spcBef>
                <a:spcPct val="0"/>
              </a:spcBef>
              <a:spcAft>
                <a:spcPct val="0"/>
              </a:spcAft>
              <a:defRPr sz="2100">
                <a:solidFill>
                  <a:schemeClr val="bg1"/>
                </a:solidFill>
                <a:latin typeface="Arial" charset="0"/>
              </a:defRPr>
            </a:lvl4pPr>
            <a:lvl5pPr algn="l" rtl="0" eaLnBrk="1" fontAlgn="base" hangingPunct="1">
              <a:spcBef>
                <a:spcPct val="0"/>
              </a:spcBef>
              <a:spcAft>
                <a:spcPct val="0"/>
              </a:spcAft>
              <a:defRPr sz="2100">
                <a:solidFill>
                  <a:schemeClr val="bg1"/>
                </a:solidFill>
                <a:latin typeface="Arial" charset="0"/>
              </a:defRPr>
            </a:lvl5pPr>
            <a:lvl6pPr marL="342892" algn="l" rtl="0" eaLnBrk="1" fontAlgn="base" hangingPunct="1">
              <a:spcBef>
                <a:spcPct val="0"/>
              </a:spcBef>
              <a:spcAft>
                <a:spcPct val="0"/>
              </a:spcAft>
              <a:defRPr sz="2100">
                <a:solidFill>
                  <a:schemeClr val="tx2"/>
                </a:solidFill>
                <a:latin typeface="Arial" charset="0"/>
              </a:defRPr>
            </a:lvl6pPr>
            <a:lvl7pPr marL="685783" algn="l" rtl="0" eaLnBrk="1" fontAlgn="base" hangingPunct="1">
              <a:spcBef>
                <a:spcPct val="0"/>
              </a:spcBef>
              <a:spcAft>
                <a:spcPct val="0"/>
              </a:spcAft>
              <a:defRPr sz="2100">
                <a:solidFill>
                  <a:schemeClr val="tx2"/>
                </a:solidFill>
                <a:latin typeface="Arial" charset="0"/>
              </a:defRPr>
            </a:lvl7pPr>
            <a:lvl8pPr marL="1028675" algn="l" rtl="0" eaLnBrk="1" fontAlgn="base" hangingPunct="1">
              <a:spcBef>
                <a:spcPct val="0"/>
              </a:spcBef>
              <a:spcAft>
                <a:spcPct val="0"/>
              </a:spcAft>
              <a:defRPr sz="2100">
                <a:solidFill>
                  <a:schemeClr val="tx2"/>
                </a:solidFill>
                <a:latin typeface="Arial" charset="0"/>
              </a:defRPr>
            </a:lvl8pPr>
            <a:lvl9pPr marL="1371566" algn="l" rtl="0" eaLnBrk="1" fontAlgn="base" hangingPunct="1">
              <a:spcBef>
                <a:spcPct val="0"/>
              </a:spcBef>
              <a:spcAft>
                <a:spcPct val="0"/>
              </a:spcAft>
              <a:defRPr sz="2100">
                <a:solidFill>
                  <a:schemeClr val="tx2"/>
                </a:solidFill>
                <a:latin typeface="Arial" charset="0"/>
              </a:defRPr>
            </a:lvl9pPr>
          </a:lstStyle>
          <a:p>
            <a:r>
              <a:rPr lang="en-US" sz="1800" kern="0" dirty="0" smtClean="0"/>
              <a:t>Are rental yields an important consideration for you when considering investment opportunities?</a:t>
            </a:r>
          </a:p>
          <a:p>
            <a:endParaRPr lang="en-US" sz="1800" kern="0" dirty="0"/>
          </a:p>
          <a:p>
            <a:pPr marL="342900" indent="-342900">
              <a:buAutoNum type="alphaLcPeriod"/>
            </a:pPr>
            <a:r>
              <a:rPr lang="en-US" sz="1800" b="0" kern="0" dirty="0" smtClean="0"/>
              <a:t>Yields are my highest priority when making an investment decision</a:t>
            </a:r>
          </a:p>
          <a:p>
            <a:pPr marL="342900" indent="-342900">
              <a:buAutoNum type="alphaLcPeriod"/>
            </a:pPr>
            <a:r>
              <a:rPr lang="en-US" sz="1800" b="0" kern="0" dirty="0" smtClean="0"/>
              <a:t>Yield is important, but prospects for capital gain are more important</a:t>
            </a:r>
          </a:p>
          <a:p>
            <a:pPr marL="342900" indent="-342900">
              <a:buAutoNum type="alphaLcPeriod"/>
            </a:pPr>
            <a:r>
              <a:rPr lang="en-US" sz="1800" b="0" kern="0" dirty="0" smtClean="0"/>
              <a:t>I don’t care about the rental yield, its all about location and prospects for capital gain</a:t>
            </a:r>
          </a:p>
          <a:p>
            <a:pPr marL="342900" indent="-342900">
              <a:buAutoNum type="alphaLcPeriod"/>
            </a:pPr>
            <a:r>
              <a:rPr lang="en-US" sz="1800" b="0" kern="0" dirty="0" smtClean="0"/>
              <a:t>I prefer a balanced approach to yields and capital gain</a:t>
            </a:r>
          </a:p>
          <a:p>
            <a:pPr marL="342900" indent="-342900">
              <a:buAutoNum type="alphaLcPeriod"/>
            </a:pPr>
            <a:endParaRPr lang="en-US" sz="1800" b="0" kern="0" dirty="0" smtClean="0"/>
          </a:p>
        </p:txBody>
      </p:sp>
    </p:spTree>
    <p:extLst>
      <p:ext uri="{BB962C8B-B14F-4D97-AF65-F5344CB8AC3E}">
        <p14:creationId xmlns:p14="http://schemas.microsoft.com/office/powerpoint/2010/main" val="272147485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156039" y="4044903"/>
            <a:ext cx="320442" cy="280800"/>
          </a:xfrm>
          <a:prstGeom prst="rect">
            <a:avLst/>
          </a:prstGeom>
        </p:spPr>
      </p:pic>
      <p:pic>
        <p:nvPicPr>
          <p:cNvPr id="9" name="Picture 8"/>
          <p:cNvPicPr>
            <a:picLocks noChangeAspect="1"/>
          </p:cNvPicPr>
          <p:nvPr/>
        </p:nvPicPr>
        <p:blipFill>
          <a:blip r:embed="rId3"/>
          <a:stretch>
            <a:fillRect/>
          </a:stretch>
        </p:blipFill>
        <p:spPr>
          <a:xfrm>
            <a:off x="8180408" y="2503844"/>
            <a:ext cx="304530" cy="280800"/>
          </a:xfrm>
          <a:prstGeom prst="rect">
            <a:avLst/>
          </a:prstGeom>
        </p:spPr>
      </p:pic>
      <p:pic>
        <p:nvPicPr>
          <p:cNvPr id="11" name="Picture 10"/>
          <p:cNvPicPr>
            <a:picLocks noChangeAspect="1"/>
          </p:cNvPicPr>
          <p:nvPr/>
        </p:nvPicPr>
        <p:blipFill>
          <a:blip r:embed="rId4"/>
          <a:stretch>
            <a:fillRect/>
          </a:stretch>
        </p:blipFill>
        <p:spPr>
          <a:xfrm>
            <a:off x="8118432" y="920987"/>
            <a:ext cx="390298" cy="280869"/>
          </a:xfrm>
          <a:prstGeom prst="rect">
            <a:avLst/>
          </a:prstGeom>
        </p:spPr>
      </p:pic>
      <p:sp>
        <p:nvSpPr>
          <p:cNvPr id="12" name="TextBox 11"/>
          <p:cNvSpPr txBox="1"/>
          <p:nvPr/>
        </p:nvSpPr>
        <p:spPr>
          <a:xfrm>
            <a:off x="7587848" y="1194418"/>
            <a:ext cx="1454368" cy="415498"/>
          </a:xfrm>
          <a:prstGeom prst="rect">
            <a:avLst/>
          </a:prstGeom>
          <a:noFill/>
        </p:spPr>
        <p:txBody>
          <a:bodyPr wrap="square" rtlCol="0">
            <a:spAutoFit/>
          </a:bodyPr>
          <a:lstStyle/>
          <a:p>
            <a:pPr algn="ctr"/>
            <a:r>
              <a:rPr lang="en-AU" sz="900" b="1" dirty="0" smtClean="0">
                <a:solidFill>
                  <a:srgbClr val="003146"/>
                </a:solidFill>
              </a:rPr>
              <a:t>Number of dwellings</a:t>
            </a:r>
            <a:endParaRPr lang="en-AU" sz="900" b="1" dirty="0">
              <a:solidFill>
                <a:srgbClr val="003146"/>
              </a:solidFill>
            </a:endParaRPr>
          </a:p>
          <a:p>
            <a:pPr algn="ctr"/>
            <a:r>
              <a:rPr lang="en-AU" sz="1100" b="1" dirty="0" smtClean="0">
                <a:solidFill>
                  <a:schemeClr val="accent1"/>
                </a:solidFill>
              </a:rPr>
              <a:t>9.9 million</a:t>
            </a:r>
            <a:endParaRPr lang="en-AU" sz="1100" b="1" dirty="0">
              <a:solidFill>
                <a:schemeClr val="accent1"/>
              </a:solidFill>
            </a:endParaRPr>
          </a:p>
        </p:txBody>
      </p:sp>
      <p:sp>
        <p:nvSpPr>
          <p:cNvPr id="13" name="TextBox 12"/>
          <p:cNvSpPr txBox="1"/>
          <p:nvPr/>
        </p:nvSpPr>
        <p:spPr>
          <a:xfrm>
            <a:off x="7631927" y="1943864"/>
            <a:ext cx="1345232" cy="553998"/>
          </a:xfrm>
          <a:prstGeom prst="rect">
            <a:avLst/>
          </a:prstGeom>
          <a:noFill/>
        </p:spPr>
        <p:txBody>
          <a:bodyPr wrap="square" rtlCol="0">
            <a:spAutoFit/>
          </a:bodyPr>
          <a:lstStyle/>
          <a:p>
            <a:pPr algn="ctr"/>
            <a:r>
              <a:rPr lang="en-AU" sz="900" b="1" dirty="0" smtClean="0">
                <a:solidFill>
                  <a:srgbClr val="003146"/>
                </a:solidFill>
              </a:rPr>
              <a:t>Outstanding mortgage debt</a:t>
            </a:r>
            <a:endParaRPr lang="en-AU" sz="900" b="1" dirty="0">
              <a:solidFill>
                <a:srgbClr val="003146"/>
              </a:solidFill>
            </a:endParaRPr>
          </a:p>
          <a:p>
            <a:pPr algn="ctr"/>
            <a:r>
              <a:rPr lang="en-AU" sz="1100" b="1" dirty="0" smtClean="0">
                <a:solidFill>
                  <a:schemeClr val="accent1"/>
                </a:solidFill>
              </a:rPr>
              <a:t>$1.72 trillion</a:t>
            </a:r>
            <a:endParaRPr lang="en-AU" sz="1100" b="1" dirty="0">
              <a:solidFill>
                <a:schemeClr val="accent1"/>
              </a:solidFill>
            </a:endParaRPr>
          </a:p>
        </p:txBody>
      </p:sp>
      <p:sp>
        <p:nvSpPr>
          <p:cNvPr id="14" name="TextBox 13"/>
          <p:cNvSpPr txBox="1"/>
          <p:nvPr/>
        </p:nvSpPr>
        <p:spPr>
          <a:xfrm>
            <a:off x="7631803" y="2798615"/>
            <a:ext cx="1364529" cy="553998"/>
          </a:xfrm>
          <a:prstGeom prst="rect">
            <a:avLst/>
          </a:prstGeom>
          <a:noFill/>
        </p:spPr>
        <p:txBody>
          <a:bodyPr wrap="square" rtlCol="0">
            <a:spAutoFit/>
          </a:bodyPr>
          <a:lstStyle/>
          <a:p>
            <a:pPr algn="ctr"/>
            <a:r>
              <a:rPr lang="en-AU" sz="900" b="1" dirty="0" smtClean="0">
                <a:solidFill>
                  <a:srgbClr val="003146"/>
                </a:solidFill>
              </a:rPr>
              <a:t>Household wealth held in housing</a:t>
            </a:r>
            <a:endParaRPr lang="en-AU" sz="900" b="1" dirty="0">
              <a:solidFill>
                <a:srgbClr val="003146"/>
              </a:solidFill>
            </a:endParaRPr>
          </a:p>
          <a:p>
            <a:pPr algn="ctr"/>
            <a:r>
              <a:rPr lang="en-AU" sz="1100" b="1" dirty="0" smtClean="0">
                <a:solidFill>
                  <a:schemeClr val="accent1"/>
                </a:solidFill>
              </a:rPr>
              <a:t>52.2%</a:t>
            </a:r>
            <a:endParaRPr lang="en-AU" sz="1100" b="1" dirty="0">
              <a:solidFill>
                <a:schemeClr val="accent1"/>
              </a:solidFill>
            </a:endParaRPr>
          </a:p>
        </p:txBody>
      </p:sp>
      <p:sp>
        <p:nvSpPr>
          <p:cNvPr id="15" name="TextBox 14"/>
          <p:cNvSpPr txBox="1"/>
          <p:nvPr/>
        </p:nvSpPr>
        <p:spPr>
          <a:xfrm>
            <a:off x="7632819" y="3652544"/>
            <a:ext cx="1345232" cy="415498"/>
          </a:xfrm>
          <a:prstGeom prst="rect">
            <a:avLst/>
          </a:prstGeom>
          <a:noFill/>
        </p:spPr>
        <p:txBody>
          <a:bodyPr wrap="square" rtlCol="0">
            <a:spAutoFit/>
          </a:bodyPr>
          <a:lstStyle/>
          <a:p>
            <a:pPr algn="ctr"/>
            <a:r>
              <a:rPr lang="en-AU" sz="900" b="1" dirty="0" smtClean="0">
                <a:solidFill>
                  <a:srgbClr val="003146"/>
                </a:solidFill>
              </a:rPr>
              <a:t>Total sales p.a.</a:t>
            </a:r>
            <a:endParaRPr lang="en-AU" sz="900" b="1" dirty="0"/>
          </a:p>
          <a:p>
            <a:pPr algn="ctr"/>
            <a:r>
              <a:rPr lang="en-AU" sz="1100" b="1" dirty="0" smtClean="0">
                <a:solidFill>
                  <a:schemeClr val="accent1"/>
                </a:solidFill>
              </a:rPr>
              <a:t>466,176</a:t>
            </a:r>
            <a:endParaRPr lang="en-AU" sz="1100" b="1" dirty="0">
              <a:solidFill>
                <a:schemeClr val="accent1"/>
              </a:solidFill>
            </a:endParaRPr>
          </a:p>
        </p:txBody>
      </p:sp>
      <p:sp>
        <p:nvSpPr>
          <p:cNvPr id="16" name="TextBox 15"/>
          <p:cNvSpPr txBox="1"/>
          <p:nvPr/>
        </p:nvSpPr>
        <p:spPr>
          <a:xfrm>
            <a:off x="7441370" y="4330951"/>
            <a:ext cx="1778429" cy="553998"/>
          </a:xfrm>
          <a:prstGeom prst="rect">
            <a:avLst/>
          </a:prstGeom>
          <a:noFill/>
        </p:spPr>
        <p:txBody>
          <a:bodyPr wrap="square" rtlCol="0">
            <a:spAutoFit/>
          </a:bodyPr>
          <a:lstStyle/>
          <a:p>
            <a:pPr algn="ctr"/>
            <a:r>
              <a:rPr lang="en-AU" sz="900" b="1" dirty="0" smtClean="0">
                <a:solidFill>
                  <a:srgbClr val="003146"/>
                </a:solidFill>
              </a:rPr>
              <a:t>Gross value of </a:t>
            </a:r>
          </a:p>
          <a:p>
            <a:pPr algn="ctr"/>
            <a:r>
              <a:rPr lang="en-AU" sz="900" b="1" dirty="0" smtClean="0">
                <a:solidFill>
                  <a:srgbClr val="003146"/>
                </a:solidFill>
              </a:rPr>
              <a:t>sales p.a.</a:t>
            </a:r>
            <a:endParaRPr lang="en-AU" sz="900" b="1" dirty="0">
              <a:solidFill>
                <a:srgbClr val="003146"/>
              </a:solidFill>
            </a:endParaRPr>
          </a:p>
          <a:p>
            <a:pPr algn="ctr"/>
            <a:r>
              <a:rPr lang="en-AU" sz="1100" b="1" dirty="0" smtClean="0">
                <a:solidFill>
                  <a:srgbClr val="E0283C"/>
                </a:solidFill>
              </a:rPr>
              <a:t>$299.3 billion</a:t>
            </a:r>
            <a:endParaRPr lang="en-AU" sz="1100" b="1" dirty="0">
              <a:solidFill>
                <a:srgbClr val="E0283C"/>
              </a:solidFill>
            </a:endParaRPr>
          </a:p>
        </p:txBody>
      </p:sp>
      <p:pic>
        <p:nvPicPr>
          <p:cNvPr id="17" name="Picture 16"/>
          <p:cNvPicPr>
            <a:picLocks noChangeAspect="1"/>
          </p:cNvPicPr>
          <p:nvPr/>
        </p:nvPicPr>
        <p:blipFill>
          <a:blip r:embed="rId5"/>
          <a:stretch>
            <a:fillRect/>
          </a:stretch>
        </p:blipFill>
        <p:spPr>
          <a:xfrm>
            <a:off x="8152119" y="1653088"/>
            <a:ext cx="315900" cy="280800"/>
          </a:xfrm>
          <a:prstGeom prst="rect">
            <a:avLst/>
          </a:prstGeom>
        </p:spPr>
      </p:pic>
      <p:pic>
        <p:nvPicPr>
          <p:cNvPr id="18" name="Picture 17"/>
          <p:cNvPicPr>
            <a:picLocks noChangeAspect="1"/>
          </p:cNvPicPr>
          <p:nvPr/>
        </p:nvPicPr>
        <p:blipFill>
          <a:blip r:embed="rId6"/>
          <a:stretch>
            <a:fillRect/>
          </a:stretch>
        </p:blipFill>
        <p:spPr>
          <a:xfrm>
            <a:off x="8142332" y="3367919"/>
            <a:ext cx="347856" cy="280800"/>
          </a:xfrm>
          <a:prstGeom prst="rect">
            <a:avLst/>
          </a:prstGeom>
        </p:spPr>
      </p:pic>
      <p:pic>
        <p:nvPicPr>
          <p:cNvPr id="19" name="Picture 18" descr="CL_Chart Pack_PPT-03.eps"/>
          <p:cNvPicPr>
            <a:picLocks noChangeAspect="1"/>
          </p:cNvPicPr>
          <p:nvPr/>
        </p:nvPicPr>
        <p:blipFill rotWithShape="1">
          <a:blip r:embed="rId7">
            <a:extLst>
              <a:ext uri="{28A0092B-C50C-407E-A947-70E740481C1C}">
                <a14:useLocalDpi xmlns:a14="http://schemas.microsoft.com/office/drawing/2010/main" val="0"/>
              </a:ext>
            </a:extLst>
          </a:blip>
          <a:srcRect t="16957" b="20478"/>
          <a:stretch/>
        </p:blipFill>
        <p:spPr>
          <a:xfrm>
            <a:off x="-73885" y="1245037"/>
            <a:ext cx="7162800" cy="3361030"/>
          </a:xfrm>
          <a:prstGeom prst="rect">
            <a:avLst/>
          </a:prstGeom>
        </p:spPr>
      </p:pic>
      <p:sp>
        <p:nvSpPr>
          <p:cNvPr id="20" name="Title 5"/>
          <p:cNvSpPr>
            <a:spLocks noGrp="1"/>
          </p:cNvSpPr>
          <p:nvPr>
            <p:ph type="title"/>
          </p:nvPr>
        </p:nvSpPr>
        <p:spPr>
          <a:xfrm>
            <a:off x="257813" y="389357"/>
            <a:ext cx="7232647" cy="805061"/>
          </a:xfrm>
        </p:spPr>
        <p:txBody>
          <a:bodyPr/>
          <a:lstStyle/>
          <a:p>
            <a:r>
              <a:rPr lang="en-US" dirty="0" smtClean="0"/>
              <a:t>Housing:  Australia’s most valuable asset class</a:t>
            </a:r>
            <a:endParaRPr lang="en-US" dirty="0"/>
          </a:p>
        </p:txBody>
      </p:sp>
      <p:sp>
        <p:nvSpPr>
          <p:cNvPr id="21" name="Slide Number Placeholder 2"/>
          <p:cNvSpPr>
            <a:spLocks noGrp="1"/>
          </p:cNvSpPr>
          <p:nvPr>
            <p:ph type="sldNum" sz="quarter" idx="4"/>
          </p:nvPr>
        </p:nvSpPr>
        <p:spPr>
          <a:xfrm>
            <a:off x="8686800" y="4857753"/>
            <a:ext cx="381000" cy="285749"/>
          </a:xfrm>
        </p:spPr>
        <p:txBody>
          <a:bodyPr/>
          <a:lstStyle/>
          <a:p>
            <a:fld id="{6D89E75D-4F18-41C4-8550-92ADAD8A39F0}" type="slidenum">
              <a:rPr lang="en-US" smtClean="0"/>
              <a:pPr/>
              <a:t>2</a:t>
            </a:fld>
            <a:endParaRPr lang="en-US" dirty="0"/>
          </a:p>
        </p:txBody>
      </p:sp>
      <p:sp>
        <p:nvSpPr>
          <p:cNvPr id="22" name="TextBox 21"/>
          <p:cNvSpPr txBox="1"/>
          <p:nvPr/>
        </p:nvSpPr>
        <p:spPr>
          <a:xfrm>
            <a:off x="0" y="4885211"/>
            <a:ext cx="2441694" cy="230832"/>
          </a:xfrm>
          <a:prstGeom prst="rect">
            <a:avLst/>
          </a:prstGeom>
          <a:noFill/>
        </p:spPr>
        <p:txBody>
          <a:bodyPr wrap="none" rtlCol="0">
            <a:spAutoFit/>
          </a:bodyPr>
          <a:lstStyle/>
          <a:p>
            <a:r>
              <a:rPr lang="en-AU" sz="900" i="1" dirty="0" smtClean="0">
                <a:solidFill>
                  <a:schemeClr val="bg1"/>
                </a:solidFill>
              </a:rPr>
              <a:t>Source:  CoreLogic, RBA, ASX, ABS, APRA</a:t>
            </a:r>
            <a:endParaRPr lang="en-AU" sz="900" i="1" dirty="0">
              <a:solidFill>
                <a:schemeClr val="bg1"/>
              </a:solidFill>
            </a:endParaRPr>
          </a:p>
        </p:txBody>
      </p:sp>
      <p:sp>
        <p:nvSpPr>
          <p:cNvPr id="23" name="TextBox 22"/>
          <p:cNvSpPr txBox="1"/>
          <p:nvPr/>
        </p:nvSpPr>
        <p:spPr>
          <a:xfrm>
            <a:off x="599671" y="1885435"/>
            <a:ext cx="2415474" cy="561692"/>
          </a:xfrm>
          <a:prstGeom prst="rect">
            <a:avLst/>
          </a:prstGeom>
          <a:noFill/>
        </p:spPr>
        <p:txBody>
          <a:bodyPr wrap="square" rtlCol="0">
            <a:spAutoFit/>
          </a:bodyPr>
          <a:lstStyle/>
          <a:p>
            <a:r>
              <a:rPr lang="en-AU" sz="1050" b="1" dirty="0">
                <a:solidFill>
                  <a:schemeClr val="accent1"/>
                </a:solidFill>
              </a:rPr>
              <a:t>Residential Real Estate</a:t>
            </a:r>
          </a:p>
          <a:p>
            <a:r>
              <a:rPr lang="en-AU" sz="2000" b="1" dirty="0" smtClean="0">
                <a:solidFill>
                  <a:schemeClr val="accent1"/>
                </a:solidFill>
              </a:rPr>
              <a:t>$7.6 </a:t>
            </a:r>
            <a:r>
              <a:rPr lang="en-AU" sz="2000" b="1" dirty="0">
                <a:solidFill>
                  <a:schemeClr val="accent1"/>
                </a:solidFill>
              </a:rPr>
              <a:t>Trillion</a:t>
            </a:r>
          </a:p>
        </p:txBody>
      </p:sp>
      <p:sp>
        <p:nvSpPr>
          <p:cNvPr id="24" name="TextBox 23"/>
          <p:cNvSpPr txBox="1"/>
          <p:nvPr/>
        </p:nvSpPr>
        <p:spPr>
          <a:xfrm>
            <a:off x="599671" y="2487815"/>
            <a:ext cx="2415474" cy="500137"/>
          </a:xfrm>
          <a:prstGeom prst="rect">
            <a:avLst/>
          </a:prstGeom>
          <a:noFill/>
        </p:spPr>
        <p:txBody>
          <a:bodyPr wrap="square" rtlCol="0">
            <a:spAutoFit/>
          </a:bodyPr>
          <a:lstStyle/>
          <a:p>
            <a:r>
              <a:rPr lang="en-AU" sz="1050" b="1" dirty="0">
                <a:solidFill>
                  <a:schemeClr val="accent4"/>
                </a:solidFill>
              </a:rPr>
              <a:t>Australian Superannuation</a:t>
            </a:r>
          </a:p>
          <a:p>
            <a:r>
              <a:rPr lang="en-AU" sz="1600" b="1" dirty="0" smtClean="0">
                <a:solidFill>
                  <a:schemeClr val="accent4"/>
                </a:solidFill>
              </a:rPr>
              <a:t>$2.5 </a:t>
            </a:r>
            <a:r>
              <a:rPr lang="en-AU" sz="1600" b="1" dirty="0">
                <a:solidFill>
                  <a:schemeClr val="accent4"/>
                </a:solidFill>
              </a:rPr>
              <a:t>Trillion</a:t>
            </a:r>
          </a:p>
        </p:txBody>
      </p:sp>
      <p:sp>
        <p:nvSpPr>
          <p:cNvPr id="25" name="TextBox 24"/>
          <p:cNvSpPr txBox="1"/>
          <p:nvPr/>
        </p:nvSpPr>
        <p:spPr>
          <a:xfrm>
            <a:off x="599671" y="3071569"/>
            <a:ext cx="2415474" cy="500137"/>
          </a:xfrm>
          <a:prstGeom prst="rect">
            <a:avLst/>
          </a:prstGeom>
          <a:noFill/>
        </p:spPr>
        <p:txBody>
          <a:bodyPr wrap="square" rtlCol="0">
            <a:spAutoFit/>
          </a:bodyPr>
          <a:lstStyle/>
          <a:p>
            <a:r>
              <a:rPr lang="en-AU" sz="1050" b="1" dirty="0"/>
              <a:t>Australian Listed Stocks</a:t>
            </a:r>
          </a:p>
          <a:p>
            <a:r>
              <a:rPr lang="en-AU" sz="1600" b="1" dirty="0" smtClean="0"/>
              <a:t>$1.9 </a:t>
            </a:r>
            <a:r>
              <a:rPr lang="en-AU" sz="1600" b="1" dirty="0"/>
              <a:t>Trillion</a:t>
            </a:r>
          </a:p>
        </p:txBody>
      </p:sp>
      <p:sp>
        <p:nvSpPr>
          <p:cNvPr id="26" name="TextBox 25"/>
          <p:cNvSpPr txBox="1"/>
          <p:nvPr/>
        </p:nvSpPr>
        <p:spPr>
          <a:xfrm>
            <a:off x="599671" y="3668275"/>
            <a:ext cx="2415474" cy="469359"/>
          </a:xfrm>
          <a:prstGeom prst="rect">
            <a:avLst/>
          </a:prstGeom>
          <a:noFill/>
        </p:spPr>
        <p:txBody>
          <a:bodyPr wrap="square" rtlCol="0">
            <a:spAutoFit/>
          </a:bodyPr>
          <a:lstStyle/>
          <a:p>
            <a:r>
              <a:rPr lang="en-AU" sz="1050" b="1" dirty="0">
                <a:solidFill>
                  <a:srgbClr val="003146"/>
                </a:solidFill>
              </a:rPr>
              <a:t>Commercial Real Estate</a:t>
            </a:r>
          </a:p>
          <a:p>
            <a:r>
              <a:rPr lang="en-AU" sz="1400" b="1" dirty="0" smtClean="0">
                <a:solidFill>
                  <a:srgbClr val="003146"/>
                </a:solidFill>
              </a:rPr>
              <a:t>$0.948 </a:t>
            </a:r>
            <a:r>
              <a:rPr lang="en-AU" sz="1400" b="1" dirty="0">
                <a:solidFill>
                  <a:srgbClr val="003146"/>
                </a:solidFill>
              </a:rPr>
              <a:t>Trillion</a:t>
            </a:r>
          </a:p>
        </p:txBody>
      </p:sp>
    </p:spTree>
    <p:extLst>
      <p:ext uri="{BB962C8B-B14F-4D97-AF65-F5344CB8AC3E}">
        <p14:creationId xmlns:p14="http://schemas.microsoft.com/office/powerpoint/2010/main" val="343122853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8982" y="372711"/>
            <a:ext cx="7576530" cy="685800"/>
          </a:xfrm>
        </p:spPr>
        <p:txBody>
          <a:bodyPr anchor="ctr" anchorCtr="0"/>
          <a:lstStyle/>
          <a:p>
            <a:r>
              <a:rPr lang="en-US" sz="2800" dirty="0" smtClean="0"/>
              <a:t>Listing numbers are starting to trend higher in some cities, reducing urgency and enabling buyers to negotiate</a:t>
            </a:r>
            <a:endParaRPr lang="en-US" sz="2800"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20</a:t>
            </a:fld>
            <a:endParaRPr lang="en-US" dirty="0"/>
          </a:p>
        </p:txBody>
      </p:sp>
      <p:sp>
        <p:nvSpPr>
          <p:cNvPr id="8" name="TextBox 7"/>
          <p:cNvSpPr txBox="1"/>
          <p:nvPr/>
        </p:nvSpPr>
        <p:spPr>
          <a:xfrm>
            <a:off x="0" y="4885211"/>
            <a:ext cx="1172116" cy="230832"/>
          </a:xfrm>
          <a:prstGeom prst="rect">
            <a:avLst/>
          </a:prstGeom>
          <a:noFill/>
        </p:spPr>
        <p:txBody>
          <a:bodyPr wrap="none" rtlCol="0">
            <a:spAutoFit/>
          </a:bodyPr>
          <a:lstStyle/>
          <a:p>
            <a:r>
              <a:rPr lang="en-AU" sz="900" i="1" dirty="0" smtClean="0">
                <a:solidFill>
                  <a:schemeClr val="bg1"/>
                </a:solidFill>
              </a:rPr>
              <a:t>Source:  CoreLogic</a:t>
            </a:r>
            <a:endParaRPr lang="en-AU" sz="900" i="1" dirty="0">
              <a:solidFill>
                <a:schemeClr val="bg1"/>
              </a:solidFill>
            </a:endParaRPr>
          </a:p>
        </p:txBody>
      </p:sp>
      <p:sp>
        <p:nvSpPr>
          <p:cNvPr id="10" name="TextBox 9"/>
          <p:cNvSpPr txBox="1"/>
          <p:nvPr/>
        </p:nvSpPr>
        <p:spPr>
          <a:xfrm>
            <a:off x="532740" y="1523019"/>
            <a:ext cx="4401245" cy="461665"/>
          </a:xfrm>
          <a:prstGeom prst="rect">
            <a:avLst/>
          </a:prstGeom>
          <a:noFill/>
        </p:spPr>
        <p:txBody>
          <a:bodyPr wrap="square" rtlCol="0">
            <a:spAutoFit/>
          </a:bodyPr>
          <a:lstStyle/>
          <a:p>
            <a:pPr algn="ctr"/>
            <a:r>
              <a:rPr lang="en-AU" sz="1200" b="1" dirty="0" smtClean="0"/>
              <a:t>Number of new and total properties advertised for sale, 28 days to 29 January 2018</a:t>
            </a:r>
            <a:endParaRPr lang="en-AU" sz="1200" b="1" dirty="0"/>
          </a:p>
        </p:txBody>
      </p:sp>
      <p:sp>
        <p:nvSpPr>
          <p:cNvPr id="11" name="TextBox 10"/>
          <p:cNvSpPr txBox="1"/>
          <p:nvPr/>
        </p:nvSpPr>
        <p:spPr>
          <a:xfrm>
            <a:off x="5742214" y="1200937"/>
            <a:ext cx="3325586" cy="461665"/>
          </a:xfrm>
          <a:prstGeom prst="rect">
            <a:avLst/>
          </a:prstGeom>
          <a:noFill/>
        </p:spPr>
        <p:txBody>
          <a:bodyPr wrap="square" rtlCol="0">
            <a:spAutoFit/>
          </a:bodyPr>
          <a:lstStyle/>
          <a:p>
            <a:pPr algn="ctr"/>
            <a:r>
              <a:rPr lang="en-AU" sz="1200" b="1" dirty="0" smtClean="0"/>
              <a:t>Total advertised listings (rolling 28 day count), combined capitals</a:t>
            </a:r>
            <a:endParaRPr lang="en-AU" sz="1200" b="1" dirty="0"/>
          </a:p>
        </p:txBody>
      </p:sp>
      <p:pic>
        <p:nvPicPr>
          <p:cNvPr id="4" name="Picture 3"/>
          <p:cNvPicPr>
            <a:picLocks noChangeAspect="1"/>
          </p:cNvPicPr>
          <p:nvPr/>
        </p:nvPicPr>
        <p:blipFill>
          <a:blip r:embed="rId2"/>
          <a:stretch>
            <a:fillRect/>
          </a:stretch>
        </p:blipFill>
        <p:spPr>
          <a:xfrm>
            <a:off x="118982" y="1994704"/>
            <a:ext cx="5767580" cy="2755200"/>
          </a:xfrm>
          <a:prstGeom prst="rect">
            <a:avLst/>
          </a:prstGeom>
        </p:spPr>
      </p:pic>
      <p:pic>
        <p:nvPicPr>
          <p:cNvPr id="5" name="Picture 4"/>
          <p:cNvPicPr>
            <a:picLocks noChangeAspect="1"/>
          </p:cNvPicPr>
          <p:nvPr/>
        </p:nvPicPr>
        <p:blipFill>
          <a:blip r:embed="rId3"/>
          <a:stretch>
            <a:fillRect/>
          </a:stretch>
        </p:blipFill>
        <p:spPr>
          <a:xfrm>
            <a:off x="6004233" y="1601885"/>
            <a:ext cx="2999492" cy="3261643"/>
          </a:xfrm>
          <a:prstGeom prst="rect">
            <a:avLst/>
          </a:prstGeom>
        </p:spPr>
      </p:pic>
    </p:spTree>
    <p:extLst>
      <p:ext uri="{BB962C8B-B14F-4D97-AF65-F5344CB8AC3E}">
        <p14:creationId xmlns:p14="http://schemas.microsoft.com/office/powerpoint/2010/main" val="339137465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813" y="252072"/>
            <a:ext cx="7400288" cy="884469"/>
          </a:xfrm>
        </p:spPr>
        <p:txBody>
          <a:bodyPr anchor="ctr" anchorCtr="0"/>
          <a:lstStyle/>
          <a:p>
            <a:r>
              <a:rPr lang="en-US" sz="2800" dirty="0" smtClean="0"/>
              <a:t>Auction clearance rates were trending lower throughout most of 2017 but have started 2018 on a stronger footing</a:t>
            </a:r>
            <a:endParaRPr lang="en-US" sz="2800"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21</a:t>
            </a:fld>
            <a:endParaRPr lang="en-US" dirty="0"/>
          </a:p>
        </p:txBody>
      </p:sp>
      <p:sp>
        <p:nvSpPr>
          <p:cNvPr id="8" name="TextBox 7"/>
          <p:cNvSpPr txBox="1"/>
          <p:nvPr/>
        </p:nvSpPr>
        <p:spPr>
          <a:xfrm>
            <a:off x="0" y="4885211"/>
            <a:ext cx="1172116" cy="230832"/>
          </a:xfrm>
          <a:prstGeom prst="rect">
            <a:avLst/>
          </a:prstGeom>
          <a:noFill/>
        </p:spPr>
        <p:txBody>
          <a:bodyPr wrap="none" rtlCol="0">
            <a:spAutoFit/>
          </a:bodyPr>
          <a:lstStyle/>
          <a:p>
            <a:r>
              <a:rPr lang="en-AU" sz="900" i="1" dirty="0" smtClean="0">
                <a:solidFill>
                  <a:schemeClr val="bg1"/>
                </a:solidFill>
              </a:rPr>
              <a:t>Source:  CoreLogic</a:t>
            </a:r>
            <a:endParaRPr lang="en-AU" sz="900" i="1" dirty="0">
              <a:solidFill>
                <a:schemeClr val="bg1"/>
              </a:solidFill>
            </a:endParaRPr>
          </a:p>
        </p:txBody>
      </p:sp>
      <p:sp>
        <p:nvSpPr>
          <p:cNvPr id="7" name="TextBox 6"/>
          <p:cNvSpPr txBox="1"/>
          <p:nvPr/>
        </p:nvSpPr>
        <p:spPr>
          <a:xfrm>
            <a:off x="2479803" y="1540431"/>
            <a:ext cx="4272969" cy="276999"/>
          </a:xfrm>
          <a:prstGeom prst="rect">
            <a:avLst/>
          </a:prstGeom>
          <a:noFill/>
        </p:spPr>
        <p:txBody>
          <a:bodyPr wrap="square" rtlCol="0">
            <a:spAutoFit/>
          </a:bodyPr>
          <a:lstStyle/>
          <a:p>
            <a:pPr algn="ctr"/>
            <a:r>
              <a:rPr lang="en-AU" sz="1200" b="1" dirty="0" smtClean="0"/>
              <a:t>Auction clearance rates (four week average)</a:t>
            </a:r>
            <a:endParaRPr lang="en-AU" sz="1200" b="1" dirty="0"/>
          </a:p>
        </p:txBody>
      </p:sp>
      <p:pic>
        <p:nvPicPr>
          <p:cNvPr id="4" name="Picture 3"/>
          <p:cNvPicPr>
            <a:picLocks noChangeAspect="1"/>
          </p:cNvPicPr>
          <p:nvPr/>
        </p:nvPicPr>
        <p:blipFill>
          <a:blip r:embed="rId2"/>
          <a:stretch>
            <a:fillRect/>
          </a:stretch>
        </p:blipFill>
        <p:spPr>
          <a:xfrm>
            <a:off x="950662" y="1763788"/>
            <a:ext cx="7242676" cy="3121423"/>
          </a:xfrm>
          <a:prstGeom prst="rect">
            <a:avLst/>
          </a:prstGeom>
        </p:spPr>
      </p:pic>
      <p:sp>
        <p:nvSpPr>
          <p:cNvPr id="5" name="TextBox 4"/>
          <p:cNvSpPr txBox="1"/>
          <p:nvPr/>
        </p:nvSpPr>
        <p:spPr>
          <a:xfrm>
            <a:off x="7658101" y="2437524"/>
            <a:ext cx="832279" cy="246221"/>
          </a:xfrm>
          <a:prstGeom prst="rect">
            <a:avLst/>
          </a:prstGeom>
          <a:noFill/>
        </p:spPr>
        <p:txBody>
          <a:bodyPr wrap="none" rtlCol="0">
            <a:spAutoFit/>
          </a:bodyPr>
          <a:lstStyle/>
          <a:p>
            <a:r>
              <a:rPr lang="en-US" sz="1000" b="1" dirty="0" smtClean="0">
                <a:solidFill>
                  <a:srgbClr val="FF0000"/>
                </a:solidFill>
              </a:rPr>
              <a:t>Melbourne</a:t>
            </a:r>
            <a:endParaRPr lang="en-AU" sz="1000" b="1" dirty="0">
              <a:solidFill>
                <a:srgbClr val="FF0000"/>
              </a:solidFill>
            </a:endParaRPr>
          </a:p>
        </p:txBody>
      </p:sp>
      <p:sp>
        <p:nvSpPr>
          <p:cNvPr id="9" name="TextBox 8"/>
          <p:cNvSpPr txBox="1"/>
          <p:nvPr/>
        </p:nvSpPr>
        <p:spPr>
          <a:xfrm>
            <a:off x="8023930" y="3803958"/>
            <a:ext cx="638316" cy="246221"/>
          </a:xfrm>
          <a:prstGeom prst="rect">
            <a:avLst/>
          </a:prstGeom>
          <a:noFill/>
        </p:spPr>
        <p:txBody>
          <a:bodyPr wrap="none" rtlCol="0">
            <a:spAutoFit/>
          </a:bodyPr>
          <a:lstStyle/>
          <a:p>
            <a:r>
              <a:rPr lang="en-US" sz="1000" b="1" dirty="0" smtClean="0">
                <a:solidFill>
                  <a:srgbClr val="00B0F0"/>
                </a:solidFill>
              </a:rPr>
              <a:t>Sydney</a:t>
            </a:r>
            <a:endParaRPr lang="en-AU" sz="1000" b="1" dirty="0">
              <a:solidFill>
                <a:srgbClr val="00B0F0"/>
              </a:solidFill>
            </a:endParaRPr>
          </a:p>
        </p:txBody>
      </p:sp>
      <p:sp>
        <p:nvSpPr>
          <p:cNvPr id="10" name="TextBox 9"/>
          <p:cNvSpPr txBox="1"/>
          <p:nvPr/>
        </p:nvSpPr>
        <p:spPr>
          <a:xfrm>
            <a:off x="4679180" y="3936592"/>
            <a:ext cx="1432317" cy="400110"/>
          </a:xfrm>
          <a:prstGeom prst="rect">
            <a:avLst/>
          </a:prstGeom>
          <a:noFill/>
        </p:spPr>
        <p:txBody>
          <a:bodyPr wrap="square" rtlCol="0">
            <a:spAutoFit/>
          </a:bodyPr>
          <a:lstStyle/>
          <a:p>
            <a:r>
              <a:rPr lang="en-US" sz="1000" b="1" dirty="0" smtClean="0"/>
              <a:t>All capitals weighted average</a:t>
            </a:r>
            <a:endParaRPr lang="en-AU" sz="1000" b="1" dirty="0"/>
          </a:p>
        </p:txBody>
      </p:sp>
    </p:spTree>
    <p:extLst>
      <p:ext uri="{BB962C8B-B14F-4D97-AF65-F5344CB8AC3E}">
        <p14:creationId xmlns:p14="http://schemas.microsoft.com/office/powerpoint/2010/main" val="75606456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813" y="252073"/>
            <a:ext cx="7463788" cy="685800"/>
          </a:xfrm>
        </p:spPr>
        <p:txBody>
          <a:bodyPr anchor="ctr" anchorCtr="0"/>
          <a:lstStyle/>
          <a:p>
            <a:r>
              <a:rPr lang="en-AU" sz="2800" dirty="0" smtClean="0"/>
              <a:t>Apartment supply remains elevated in some markets, but approvals are generally trending lower</a:t>
            </a:r>
            <a:endParaRPr lang="en-US" sz="2800"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22</a:t>
            </a:fld>
            <a:endParaRPr lang="en-US" dirty="0"/>
          </a:p>
        </p:txBody>
      </p:sp>
      <p:sp>
        <p:nvSpPr>
          <p:cNvPr id="8" name="TextBox 7"/>
          <p:cNvSpPr txBox="1"/>
          <p:nvPr/>
        </p:nvSpPr>
        <p:spPr>
          <a:xfrm>
            <a:off x="0" y="4885211"/>
            <a:ext cx="1467068" cy="230832"/>
          </a:xfrm>
          <a:prstGeom prst="rect">
            <a:avLst/>
          </a:prstGeom>
          <a:noFill/>
        </p:spPr>
        <p:txBody>
          <a:bodyPr wrap="none" rtlCol="0">
            <a:spAutoFit/>
          </a:bodyPr>
          <a:lstStyle/>
          <a:p>
            <a:r>
              <a:rPr lang="en-AU" sz="900" i="1" dirty="0" smtClean="0">
                <a:solidFill>
                  <a:schemeClr val="bg1"/>
                </a:solidFill>
              </a:rPr>
              <a:t>Source:  CoreLogic, ABS</a:t>
            </a:r>
            <a:endParaRPr lang="en-AU" sz="900" i="1" dirty="0">
              <a:solidFill>
                <a:schemeClr val="bg1"/>
              </a:solidFill>
            </a:endParaRPr>
          </a:p>
        </p:txBody>
      </p:sp>
      <p:pic>
        <p:nvPicPr>
          <p:cNvPr id="11" name="Picture 10"/>
          <p:cNvPicPr>
            <a:picLocks noChangeAspect="1"/>
          </p:cNvPicPr>
          <p:nvPr/>
        </p:nvPicPr>
        <p:blipFill rotWithShape="1">
          <a:blip r:embed="rId2"/>
          <a:srcRect b="5838"/>
          <a:stretch/>
        </p:blipFill>
        <p:spPr>
          <a:xfrm>
            <a:off x="52554" y="1355955"/>
            <a:ext cx="4390124" cy="3420496"/>
          </a:xfrm>
          <a:prstGeom prst="rect">
            <a:avLst/>
          </a:prstGeom>
        </p:spPr>
      </p:pic>
      <p:pic>
        <p:nvPicPr>
          <p:cNvPr id="12" name="Picture 11"/>
          <p:cNvPicPr>
            <a:picLocks noChangeAspect="1"/>
          </p:cNvPicPr>
          <p:nvPr/>
        </p:nvPicPr>
        <p:blipFill>
          <a:blip r:embed="rId3"/>
          <a:stretch>
            <a:fillRect/>
          </a:stretch>
        </p:blipFill>
        <p:spPr>
          <a:xfrm>
            <a:off x="4478537" y="1379978"/>
            <a:ext cx="4589727" cy="3396473"/>
          </a:xfrm>
          <a:prstGeom prst="rect">
            <a:avLst/>
          </a:prstGeom>
        </p:spPr>
      </p:pic>
    </p:spTree>
    <p:extLst>
      <p:ext uri="{BB962C8B-B14F-4D97-AF65-F5344CB8AC3E}">
        <p14:creationId xmlns:p14="http://schemas.microsoft.com/office/powerpoint/2010/main" val="427651480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813" y="252073"/>
            <a:ext cx="7463788" cy="685800"/>
          </a:xfrm>
        </p:spPr>
        <p:txBody>
          <a:bodyPr anchor="ctr" anchorCtr="0"/>
          <a:lstStyle/>
          <a:p>
            <a:r>
              <a:rPr lang="en-AU" sz="2800" dirty="0" smtClean="0"/>
              <a:t>The pipeline of new unit supply remains </a:t>
            </a:r>
            <a:r>
              <a:rPr lang="en-AU" sz="2800" dirty="0"/>
              <a:t>close to record highs</a:t>
            </a:r>
            <a:endParaRPr lang="en-US" sz="2800"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23</a:t>
            </a:fld>
            <a:endParaRPr lang="en-US" dirty="0"/>
          </a:p>
        </p:txBody>
      </p:sp>
      <p:sp>
        <p:nvSpPr>
          <p:cNvPr id="8" name="TextBox 7"/>
          <p:cNvSpPr txBox="1"/>
          <p:nvPr/>
        </p:nvSpPr>
        <p:spPr>
          <a:xfrm>
            <a:off x="0" y="4885211"/>
            <a:ext cx="1467068" cy="230832"/>
          </a:xfrm>
          <a:prstGeom prst="rect">
            <a:avLst/>
          </a:prstGeom>
          <a:noFill/>
        </p:spPr>
        <p:txBody>
          <a:bodyPr wrap="none" rtlCol="0">
            <a:spAutoFit/>
          </a:bodyPr>
          <a:lstStyle/>
          <a:p>
            <a:r>
              <a:rPr lang="en-AU" sz="900" i="1" dirty="0" smtClean="0">
                <a:solidFill>
                  <a:schemeClr val="bg1"/>
                </a:solidFill>
              </a:rPr>
              <a:t>Source:  CoreLogic, ABS</a:t>
            </a:r>
            <a:endParaRPr lang="en-AU" sz="900" i="1" dirty="0">
              <a:solidFill>
                <a:schemeClr val="bg1"/>
              </a:solidFill>
            </a:endParaRPr>
          </a:p>
        </p:txBody>
      </p:sp>
      <p:sp>
        <p:nvSpPr>
          <p:cNvPr id="14" name="Title 4"/>
          <p:cNvSpPr txBox="1">
            <a:spLocks/>
          </p:cNvSpPr>
          <p:nvPr/>
        </p:nvSpPr>
        <p:spPr>
          <a:xfrm>
            <a:off x="76199" y="1353294"/>
            <a:ext cx="2705101" cy="304799"/>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1" kern="1200">
                <a:solidFill>
                  <a:schemeClr val="accent4"/>
                </a:solidFill>
                <a:latin typeface="Arial" panose="020B0604020202020204" pitchFamily="34" charset="0"/>
                <a:ea typeface="+mj-ea"/>
                <a:cs typeface="Arial" panose="020B0604020202020204" pitchFamily="34" charset="0"/>
              </a:defRPr>
            </a:lvl1pPr>
          </a:lstStyle>
          <a:p>
            <a:pPr algn="ctr"/>
            <a:r>
              <a:rPr lang="en-US" sz="1200" dirty="0">
                <a:solidFill>
                  <a:schemeClr val="tx1"/>
                </a:solidFill>
                <a:latin typeface="Arial" charset="0"/>
                <a:ea typeface="+mn-ea"/>
                <a:cs typeface="Arial" charset="0"/>
              </a:rPr>
              <a:t>Houses and units under construction, national</a:t>
            </a:r>
          </a:p>
        </p:txBody>
      </p:sp>
      <p:sp>
        <p:nvSpPr>
          <p:cNvPr id="15" name="Title 4"/>
          <p:cNvSpPr txBox="1">
            <a:spLocks/>
          </p:cNvSpPr>
          <p:nvPr/>
        </p:nvSpPr>
        <p:spPr>
          <a:xfrm>
            <a:off x="3213380" y="1339385"/>
            <a:ext cx="2783332" cy="33261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1" kern="1200">
                <a:solidFill>
                  <a:schemeClr val="accent4"/>
                </a:solidFill>
                <a:latin typeface="Arial" panose="020B0604020202020204" pitchFamily="34" charset="0"/>
                <a:ea typeface="+mj-ea"/>
                <a:cs typeface="Arial" panose="020B0604020202020204" pitchFamily="34" charset="0"/>
              </a:defRPr>
            </a:lvl1pPr>
          </a:lstStyle>
          <a:p>
            <a:pPr algn="ctr"/>
            <a:r>
              <a:rPr lang="en-US" sz="1200" dirty="0">
                <a:solidFill>
                  <a:schemeClr val="tx1"/>
                </a:solidFill>
                <a:latin typeface="Arial" charset="0"/>
                <a:ea typeface="+mn-ea"/>
                <a:cs typeface="Arial" charset="0"/>
              </a:rPr>
              <a:t>Houses under construction by state</a:t>
            </a:r>
          </a:p>
        </p:txBody>
      </p:sp>
      <p:sp>
        <p:nvSpPr>
          <p:cNvPr id="16" name="Title 4"/>
          <p:cNvSpPr txBox="1">
            <a:spLocks/>
          </p:cNvSpPr>
          <p:nvPr/>
        </p:nvSpPr>
        <p:spPr>
          <a:xfrm>
            <a:off x="6376355" y="1339385"/>
            <a:ext cx="2783332" cy="33261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1" kern="1200">
                <a:solidFill>
                  <a:schemeClr val="accent4"/>
                </a:solidFill>
                <a:latin typeface="Arial" panose="020B0604020202020204" pitchFamily="34" charset="0"/>
                <a:ea typeface="+mj-ea"/>
                <a:cs typeface="Arial" panose="020B0604020202020204" pitchFamily="34" charset="0"/>
              </a:defRPr>
            </a:lvl1pPr>
          </a:lstStyle>
          <a:p>
            <a:pPr algn="ctr"/>
            <a:r>
              <a:rPr lang="en-US" sz="1200" dirty="0">
                <a:solidFill>
                  <a:schemeClr val="tx1"/>
                </a:solidFill>
                <a:latin typeface="Arial" charset="0"/>
                <a:ea typeface="+mn-ea"/>
                <a:cs typeface="Arial" charset="0"/>
              </a:rPr>
              <a:t>Units under construction by state</a:t>
            </a:r>
          </a:p>
        </p:txBody>
      </p:sp>
      <p:pic>
        <p:nvPicPr>
          <p:cNvPr id="7" name="Picture 6"/>
          <p:cNvPicPr>
            <a:picLocks noChangeAspect="1"/>
          </p:cNvPicPr>
          <p:nvPr/>
        </p:nvPicPr>
        <p:blipFill>
          <a:blip r:embed="rId2"/>
          <a:stretch>
            <a:fillRect/>
          </a:stretch>
        </p:blipFill>
        <p:spPr>
          <a:xfrm>
            <a:off x="174782" y="1687747"/>
            <a:ext cx="2507934" cy="3141841"/>
          </a:xfrm>
          <a:prstGeom prst="rect">
            <a:avLst/>
          </a:prstGeom>
        </p:spPr>
      </p:pic>
      <p:pic>
        <p:nvPicPr>
          <p:cNvPr id="9" name="Picture 8"/>
          <p:cNvPicPr>
            <a:picLocks noChangeAspect="1"/>
          </p:cNvPicPr>
          <p:nvPr/>
        </p:nvPicPr>
        <p:blipFill>
          <a:blip r:embed="rId3"/>
          <a:stretch>
            <a:fillRect/>
          </a:stretch>
        </p:blipFill>
        <p:spPr>
          <a:xfrm>
            <a:off x="3364403" y="1687747"/>
            <a:ext cx="2481287" cy="3112278"/>
          </a:xfrm>
          <a:prstGeom prst="rect">
            <a:avLst/>
          </a:prstGeom>
        </p:spPr>
      </p:pic>
      <p:pic>
        <p:nvPicPr>
          <p:cNvPr id="17" name="Picture 16"/>
          <p:cNvPicPr>
            <a:picLocks noChangeAspect="1"/>
          </p:cNvPicPr>
          <p:nvPr/>
        </p:nvPicPr>
        <p:blipFill>
          <a:blip r:embed="rId4"/>
          <a:stretch>
            <a:fillRect/>
          </a:stretch>
        </p:blipFill>
        <p:spPr>
          <a:xfrm>
            <a:off x="6527377" y="1687747"/>
            <a:ext cx="2481287" cy="3112278"/>
          </a:xfrm>
          <a:prstGeom prst="rect">
            <a:avLst/>
          </a:prstGeom>
        </p:spPr>
      </p:pic>
    </p:spTree>
    <p:extLst>
      <p:ext uri="{BB962C8B-B14F-4D97-AF65-F5344CB8AC3E}">
        <p14:creationId xmlns:p14="http://schemas.microsoft.com/office/powerpoint/2010/main" val="167611860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813" y="103094"/>
            <a:ext cx="7232647" cy="551330"/>
          </a:xfrm>
        </p:spPr>
        <p:txBody>
          <a:bodyPr/>
          <a:lstStyle/>
          <a:p>
            <a:r>
              <a:rPr lang="en-US" dirty="0" smtClean="0"/>
              <a:t>Poll Question Three</a:t>
            </a:r>
            <a:endParaRPr lang="en-US"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24</a:t>
            </a:fld>
            <a:endParaRPr lang="en-US" dirty="0"/>
          </a:p>
        </p:txBody>
      </p:sp>
      <p:sp>
        <p:nvSpPr>
          <p:cNvPr id="7" name="Title 5"/>
          <p:cNvSpPr txBox="1">
            <a:spLocks/>
          </p:cNvSpPr>
          <p:nvPr/>
        </p:nvSpPr>
        <p:spPr bwMode="auto">
          <a:xfrm>
            <a:off x="377556" y="1694011"/>
            <a:ext cx="7232647" cy="175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600" b="1">
                <a:solidFill>
                  <a:schemeClr val="bg2"/>
                </a:solidFill>
                <a:latin typeface="+mj-lt"/>
                <a:ea typeface="+mj-ea"/>
                <a:cs typeface="+mj-cs"/>
              </a:defRPr>
            </a:lvl1pPr>
            <a:lvl2pPr algn="l" rtl="0" eaLnBrk="1" fontAlgn="base" hangingPunct="1">
              <a:spcBef>
                <a:spcPct val="0"/>
              </a:spcBef>
              <a:spcAft>
                <a:spcPct val="0"/>
              </a:spcAft>
              <a:defRPr sz="2100">
                <a:solidFill>
                  <a:schemeClr val="bg1"/>
                </a:solidFill>
                <a:latin typeface="Arial" charset="0"/>
              </a:defRPr>
            </a:lvl2pPr>
            <a:lvl3pPr algn="l" rtl="0" eaLnBrk="1" fontAlgn="base" hangingPunct="1">
              <a:spcBef>
                <a:spcPct val="0"/>
              </a:spcBef>
              <a:spcAft>
                <a:spcPct val="0"/>
              </a:spcAft>
              <a:defRPr sz="2100">
                <a:solidFill>
                  <a:schemeClr val="bg1"/>
                </a:solidFill>
                <a:latin typeface="Arial" charset="0"/>
              </a:defRPr>
            </a:lvl3pPr>
            <a:lvl4pPr algn="l" rtl="0" eaLnBrk="1" fontAlgn="base" hangingPunct="1">
              <a:spcBef>
                <a:spcPct val="0"/>
              </a:spcBef>
              <a:spcAft>
                <a:spcPct val="0"/>
              </a:spcAft>
              <a:defRPr sz="2100">
                <a:solidFill>
                  <a:schemeClr val="bg1"/>
                </a:solidFill>
                <a:latin typeface="Arial" charset="0"/>
              </a:defRPr>
            </a:lvl4pPr>
            <a:lvl5pPr algn="l" rtl="0" eaLnBrk="1" fontAlgn="base" hangingPunct="1">
              <a:spcBef>
                <a:spcPct val="0"/>
              </a:spcBef>
              <a:spcAft>
                <a:spcPct val="0"/>
              </a:spcAft>
              <a:defRPr sz="2100">
                <a:solidFill>
                  <a:schemeClr val="bg1"/>
                </a:solidFill>
                <a:latin typeface="Arial" charset="0"/>
              </a:defRPr>
            </a:lvl5pPr>
            <a:lvl6pPr marL="342892" algn="l" rtl="0" eaLnBrk="1" fontAlgn="base" hangingPunct="1">
              <a:spcBef>
                <a:spcPct val="0"/>
              </a:spcBef>
              <a:spcAft>
                <a:spcPct val="0"/>
              </a:spcAft>
              <a:defRPr sz="2100">
                <a:solidFill>
                  <a:schemeClr val="tx2"/>
                </a:solidFill>
                <a:latin typeface="Arial" charset="0"/>
              </a:defRPr>
            </a:lvl6pPr>
            <a:lvl7pPr marL="685783" algn="l" rtl="0" eaLnBrk="1" fontAlgn="base" hangingPunct="1">
              <a:spcBef>
                <a:spcPct val="0"/>
              </a:spcBef>
              <a:spcAft>
                <a:spcPct val="0"/>
              </a:spcAft>
              <a:defRPr sz="2100">
                <a:solidFill>
                  <a:schemeClr val="tx2"/>
                </a:solidFill>
                <a:latin typeface="Arial" charset="0"/>
              </a:defRPr>
            </a:lvl7pPr>
            <a:lvl8pPr marL="1028675" algn="l" rtl="0" eaLnBrk="1" fontAlgn="base" hangingPunct="1">
              <a:spcBef>
                <a:spcPct val="0"/>
              </a:spcBef>
              <a:spcAft>
                <a:spcPct val="0"/>
              </a:spcAft>
              <a:defRPr sz="2100">
                <a:solidFill>
                  <a:schemeClr val="tx2"/>
                </a:solidFill>
                <a:latin typeface="Arial" charset="0"/>
              </a:defRPr>
            </a:lvl8pPr>
            <a:lvl9pPr marL="1371566" algn="l" rtl="0" eaLnBrk="1" fontAlgn="base" hangingPunct="1">
              <a:spcBef>
                <a:spcPct val="0"/>
              </a:spcBef>
              <a:spcAft>
                <a:spcPct val="0"/>
              </a:spcAft>
              <a:defRPr sz="2100">
                <a:solidFill>
                  <a:schemeClr val="tx2"/>
                </a:solidFill>
                <a:latin typeface="Arial" charset="0"/>
              </a:defRPr>
            </a:lvl9pPr>
          </a:lstStyle>
          <a:p>
            <a:r>
              <a:rPr lang="en-US" sz="1800" kern="0" dirty="0" smtClean="0"/>
              <a:t>I think off the plan unit markets are:</a:t>
            </a:r>
          </a:p>
          <a:p>
            <a:endParaRPr lang="en-US" sz="1800" kern="0" dirty="0"/>
          </a:p>
          <a:p>
            <a:pPr marL="342900" indent="-342900">
              <a:buAutoNum type="alphaLcPeriod"/>
            </a:pPr>
            <a:r>
              <a:rPr lang="en-US" sz="1800" b="0" kern="0" dirty="0" smtClean="0"/>
              <a:t>Substantially oversupplied</a:t>
            </a:r>
          </a:p>
          <a:p>
            <a:pPr marL="342900" indent="-342900">
              <a:buAutoNum type="alphaLcPeriod"/>
            </a:pPr>
            <a:r>
              <a:rPr lang="en-US" sz="1800" b="0" kern="0" dirty="0" smtClean="0"/>
              <a:t>Oversupplied within specific areas / product types</a:t>
            </a:r>
          </a:p>
          <a:p>
            <a:pPr marL="342900" indent="-342900">
              <a:buAutoNum type="alphaLcPeriod"/>
            </a:pPr>
            <a:r>
              <a:rPr lang="en-US" sz="1800" b="0" kern="0" dirty="0" smtClean="0"/>
              <a:t>Supply is appropriate relative to demand</a:t>
            </a:r>
          </a:p>
          <a:p>
            <a:pPr marL="342900" indent="-342900">
              <a:buAutoNum type="alphaLcPeriod"/>
            </a:pPr>
            <a:r>
              <a:rPr lang="en-US" sz="1800" b="0" kern="0" dirty="0" smtClean="0"/>
              <a:t>Undersupplied</a:t>
            </a:r>
          </a:p>
        </p:txBody>
      </p:sp>
    </p:spTree>
    <p:extLst>
      <p:ext uri="{BB962C8B-B14F-4D97-AF65-F5344CB8AC3E}">
        <p14:creationId xmlns:p14="http://schemas.microsoft.com/office/powerpoint/2010/main" val="213587302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D89E75D-4F18-41C4-8550-92ADAD8A39F0}" type="slidenum">
              <a:rPr lang="en-US" smtClean="0"/>
              <a:pPr/>
              <a:t>25</a:t>
            </a:fld>
            <a:endParaRPr lang="en-US" dirty="0"/>
          </a:p>
        </p:txBody>
      </p:sp>
      <p:sp>
        <p:nvSpPr>
          <p:cNvPr id="11" name="Title 5"/>
          <p:cNvSpPr>
            <a:spLocks noGrp="1"/>
          </p:cNvSpPr>
          <p:nvPr>
            <p:ph type="title"/>
          </p:nvPr>
        </p:nvSpPr>
        <p:spPr>
          <a:xfrm>
            <a:off x="5692140" y="1824620"/>
            <a:ext cx="3314700" cy="1319260"/>
          </a:xfrm>
        </p:spPr>
        <p:txBody>
          <a:bodyPr anchor="ctr" anchorCtr="0"/>
          <a:lstStyle/>
          <a:p>
            <a:r>
              <a:rPr lang="en-US" dirty="0" smtClean="0"/>
              <a:t>A slowdown in investment demand will have a more substantial effect on Sydney and Melbourne where investment is most concentrated.</a:t>
            </a:r>
            <a:endParaRPr lang="en-US" dirty="0"/>
          </a:p>
        </p:txBody>
      </p:sp>
      <p:sp>
        <p:nvSpPr>
          <p:cNvPr id="9" name="TextBox 8"/>
          <p:cNvSpPr txBox="1"/>
          <p:nvPr/>
        </p:nvSpPr>
        <p:spPr>
          <a:xfrm>
            <a:off x="0" y="4885211"/>
            <a:ext cx="1467068" cy="230832"/>
          </a:xfrm>
          <a:prstGeom prst="rect">
            <a:avLst/>
          </a:prstGeom>
          <a:noFill/>
        </p:spPr>
        <p:txBody>
          <a:bodyPr wrap="none" rtlCol="0">
            <a:spAutoFit/>
          </a:bodyPr>
          <a:lstStyle/>
          <a:p>
            <a:r>
              <a:rPr lang="en-AU" sz="900" i="1" dirty="0" smtClean="0">
                <a:solidFill>
                  <a:schemeClr val="bg1"/>
                </a:solidFill>
              </a:rPr>
              <a:t>Source:  CoreLogic, ABS</a:t>
            </a:r>
            <a:endParaRPr lang="en-AU" sz="900" i="1" dirty="0">
              <a:solidFill>
                <a:schemeClr val="bg1"/>
              </a:solidFill>
            </a:endParaRPr>
          </a:p>
        </p:txBody>
      </p:sp>
      <p:sp>
        <p:nvSpPr>
          <p:cNvPr id="7" name="TextBox 6"/>
          <p:cNvSpPr txBox="1"/>
          <p:nvPr/>
        </p:nvSpPr>
        <p:spPr>
          <a:xfrm>
            <a:off x="348732" y="390053"/>
            <a:ext cx="4722058" cy="276999"/>
          </a:xfrm>
          <a:prstGeom prst="rect">
            <a:avLst/>
          </a:prstGeom>
          <a:noFill/>
        </p:spPr>
        <p:txBody>
          <a:bodyPr wrap="square" rtlCol="0">
            <a:spAutoFit/>
          </a:bodyPr>
          <a:lstStyle/>
          <a:p>
            <a:pPr algn="ctr"/>
            <a:r>
              <a:rPr lang="en-AU" sz="1200" b="1" dirty="0" smtClean="0"/>
              <a:t>6 month average value of lending to investors</a:t>
            </a:r>
            <a:endParaRPr lang="en-AU" sz="1200" b="1" dirty="0"/>
          </a:p>
        </p:txBody>
      </p:sp>
      <p:sp>
        <p:nvSpPr>
          <p:cNvPr id="10" name="TextBox 9"/>
          <p:cNvSpPr txBox="1"/>
          <p:nvPr/>
        </p:nvSpPr>
        <p:spPr>
          <a:xfrm>
            <a:off x="351654" y="3382745"/>
            <a:ext cx="4722058" cy="276999"/>
          </a:xfrm>
          <a:prstGeom prst="rect">
            <a:avLst/>
          </a:prstGeom>
          <a:noFill/>
        </p:spPr>
        <p:txBody>
          <a:bodyPr wrap="square" rtlCol="0">
            <a:spAutoFit/>
          </a:bodyPr>
          <a:lstStyle/>
          <a:p>
            <a:pPr algn="ctr"/>
            <a:r>
              <a:rPr lang="en-AU" sz="1200" b="1" dirty="0" smtClean="0"/>
              <a:t>% of total lending (ex refinances) to investors</a:t>
            </a:r>
            <a:endParaRPr lang="en-AU" sz="1200" b="1" dirty="0"/>
          </a:p>
        </p:txBody>
      </p:sp>
      <p:pic>
        <p:nvPicPr>
          <p:cNvPr id="4" name="Picture 3"/>
          <p:cNvPicPr>
            <a:picLocks noChangeAspect="1"/>
          </p:cNvPicPr>
          <p:nvPr/>
        </p:nvPicPr>
        <p:blipFill>
          <a:blip r:embed="rId2"/>
          <a:stretch>
            <a:fillRect/>
          </a:stretch>
        </p:blipFill>
        <p:spPr>
          <a:xfrm>
            <a:off x="226023" y="694510"/>
            <a:ext cx="4967476" cy="2457483"/>
          </a:xfrm>
          <a:prstGeom prst="rect">
            <a:avLst/>
          </a:prstGeom>
        </p:spPr>
      </p:pic>
      <p:pic>
        <p:nvPicPr>
          <p:cNvPr id="5" name="Picture 4"/>
          <p:cNvPicPr>
            <a:picLocks noChangeAspect="1"/>
          </p:cNvPicPr>
          <p:nvPr/>
        </p:nvPicPr>
        <p:blipFill>
          <a:blip r:embed="rId3"/>
          <a:stretch>
            <a:fillRect/>
          </a:stretch>
        </p:blipFill>
        <p:spPr>
          <a:xfrm>
            <a:off x="226023" y="3659604"/>
            <a:ext cx="4973320" cy="1247101"/>
          </a:xfrm>
          <a:prstGeom prst="rect">
            <a:avLst/>
          </a:prstGeom>
        </p:spPr>
      </p:pic>
    </p:spTree>
    <p:extLst>
      <p:ext uri="{BB962C8B-B14F-4D97-AF65-F5344CB8AC3E}">
        <p14:creationId xmlns:p14="http://schemas.microsoft.com/office/powerpoint/2010/main" val="361893905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D89E75D-4F18-41C4-8550-92ADAD8A39F0}" type="slidenum">
              <a:rPr lang="en-US" smtClean="0"/>
              <a:pPr/>
              <a:t>26</a:t>
            </a:fld>
            <a:endParaRPr lang="en-US" dirty="0"/>
          </a:p>
        </p:txBody>
      </p:sp>
      <p:sp>
        <p:nvSpPr>
          <p:cNvPr id="10" name="TextBox 9"/>
          <p:cNvSpPr txBox="1"/>
          <p:nvPr/>
        </p:nvSpPr>
        <p:spPr>
          <a:xfrm>
            <a:off x="0" y="4885211"/>
            <a:ext cx="1467068" cy="230832"/>
          </a:xfrm>
          <a:prstGeom prst="rect">
            <a:avLst/>
          </a:prstGeom>
          <a:noFill/>
        </p:spPr>
        <p:txBody>
          <a:bodyPr wrap="none" rtlCol="0">
            <a:spAutoFit/>
          </a:bodyPr>
          <a:lstStyle/>
          <a:p>
            <a:r>
              <a:rPr lang="en-AU" sz="900" i="1" dirty="0" smtClean="0">
                <a:solidFill>
                  <a:schemeClr val="bg1"/>
                </a:solidFill>
              </a:rPr>
              <a:t>Source:  CoreLogic, ABS</a:t>
            </a:r>
            <a:endParaRPr lang="en-AU" sz="900" i="1" dirty="0">
              <a:solidFill>
                <a:schemeClr val="bg1"/>
              </a:solidFill>
            </a:endParaRPr>
          </a:p>
        </p:txBody>
      </p:sp>
      <p:sp>
        <p:nvSpPr>
          <p:cNvPr id="11" name="Title 5"/>
          <p:cNvSpPr>
            <a:spLocks noGrp="1"/>
          </p:cNvSpPr>
          <p:nvPr>
            <p:ph type="title"/>
          </p:nvPr>
        </p:nvSpPr>
        <p:spPr>
          <a:xfrm>
            <a:off x="120654" y="0"/>
            <a:ext cx="7588016" cy="1319260"/>
          </a:xfrm>
        </p:spPr>
        <p:txBody>
          <a:bodyPr anchor="ctr" anchorCtr="0"/>
          <a:lstStyle/>
          <a:p>
            <a:r>
              <a:rPr lang="en-AU" sz="2800" dirty="0" smtClean="0"/>
              <a:t>First home buyers have shown a sharp response to stamp duty concessions in NSW and Vic</a:t>
            </a:r>
            <a:endParaRPr lang="en-US" sz="2800" dirty="0"/>
          </a:p>
        </p:txBody>
      </p:sp>
      <p:sp>
        <p:nvSpPr>
          <p:cNvPr id="12" name="TextBox 11"/>
          <p:cNvSpPr txBox="1"/>
          <p:nvPr/>
        </p:nvSpPr>
        <p:spPr>
          <a:xfrm>
            <a:off x="175212" y="1362189"/>
            <a:ext cx="5392107" cy="461665"/>
          </a:xfrm>
          <a:prstGeom prst="rect">
            <a:avLst/>
          </a:prstGeom>
          <a:noFill/>
        </p:spPr>
        <p:txBody>
          <a:bodyPr wrap="square" rtlCol="0">
            <a:spAutoFit/>
          </a:bodyPr>
          <a:lstStyle/>
          <a:p>
            <a:pPr algn="ctr"/>
            <a:r>
              <a:rPr lang="en-AU" sz="1200" b="1" dirty="0"/>
              <a:t>First home buyers as a % of all owner occupier housing finance commitments</a:t>
            </a:r>
          </a:p>
        </p:txBody>
      </p:sp>
      <p:sp>
        <p:nvSpPr>
          <p:cNvPr id="15" name="TextBox 14"/>
          <p:cNvSpPr txBox="1"/>
          <p:nvPr/>
        </p:nvSpPr>
        <p:spPr>
          <a:xfrm>
            <a:off x="5227153" y="1118841"/>
            <a:ext cx="3916847" cy="461665"/>
          </a:xfrm>
          <a:prstGeom prst="rect">
            <a:avLst/>
          </a:prstGeom>
          <a:noFill/>
        </p:spPr>
        <p:txBody>
          <a:bodyPr wrap="square" rtlCol="0">
            <a:spAutoFit/>
          </a:bodyPr>
          <a:lstStyle/>
          <a:p>
            <a:pPr algn="ctr"/>
            <a:r>
              <a:rPr lang="en-US" sz="1200" b="1" dirty="0"/>
              <a:t>First home buyers as a % of all owner occupier housing finance commitments, </a:t>
            </a:r>
            <a:r>
              <a:rPr lang="en-US" sz="1200" b="1" dirty="0" smtClean="0"/>
              <a:t>Nov </a:t>
            </a:r>
            <a:r>
              <a:rPr lang="en-US" sz="1200" b="1" dirty="0" smtClean="0"/>
              <a:t>2017</a:t>
            </a:r>
            <a:endParaRPr lang="en-US" sz="1200" b="1" dirty="0"/>
          </a:p>
        </p:txBody>
      </p:sp>
      <p:pic>
        <p:nvPicPr>
          <p:cNvPr id="2" name="Picture 1"/>
          <p:cNvPicPr>
            <a:picLocks noChangeAspect="1"/>
          </p:cNvPicPr>
          <p:nvPr/>
        </p:nvPicPr>
        <p:blipFill>
          <a:blip r:embed="rId2"/>
          <a:stretch>
            <a:fillRect/>
          </a:stretch>
        </p:blipFill>
        <p:spPr>
          <a:xfrm>
            <a:off x="256938" y="1823854"/>
            <a:ext cx="5147297" cy="3007906"/>
          </a:xfrm>
          <a:prstGeom prst="rect">
            <a:avLst/>
          </a:prstGeom>
        </p:spPr>
      </p:pic>
      <p:pic>
        <p:nvPicPr>
          <p:cNvPr id="4" name="Picture 3"/>
          <p:cNvPicPr>
            <a:picLocks noChangeAspect="1"/>
          </p:cNvPicPr>
          <p:nvPr/>
        </p:nvPicPr>
        <p:blipFill>
          <a:blip r:embed="rId3"/>
          <a:stretch>
            <a:fillRect/>
          </a:stretch>
        </p:blipFill>
        <p:spPr>
          <a:xfrm>
            <a:off x="5726413" y="1580506"/>
            <a:ext cx="3341387" cy="3248794"/>
          </a:xfrm>
          <a:prstGeom prst="rect">
            <a:avLst/>
          </a:prstGeom>
        </p:spPr>
      </p:pic>
    </p:spTree>
    <p:extLst>
      <p:ext uri="{BB962C8B-B14F-4D97-AF65-F5344CB8AC3E}">
        <p14:creationId xmlns:p14="http://schemas.microsoft.com/office/powerpoint/2010/main" val="2625053752"/>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8270" y="321005"/>
            <a:ext cx="9015730" cy="685800"/>
          </a:xfrm>
        </p:spPr>
        <p:txBody>
          <a:bodyPr/>
          <a:lstStyle/>
          <a:p>
            <a:r>
              <a:rPr lang="en-US" dirty="0" smtClean="0"/>
              <a:t>Mortgage rates remain around historic lows</a:t>
            </a:r>
            <a:br>
              <a:rPr lang="en-US" dirty="0" smtClean="0"/>
            </a:br>
            <a:r>
              <a:rPr lang="en-US" dirty="0" smtClean="0"/>
              <a:t>for owner occupiers but are 60 bp’s higher for investors</a:t>
            </a:r>
            <a:endParaRPr lang="en-US"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27</a:t>
            </a:fld>
            <a:endParaRPr lang="en-US" dirty="0"/>
          </a:p>
        </p:txBody>
      </p:sp>
      <p:sp>
        <p:nvSpPr>
          <p:cNvPr id="5" name="TextBox 4"/>
          <p:cNvSpPr txBox="1"/>
          <p:nvPr/>
        </p:nvSpPr>
        <p:spPr>
          <a:xfrm>
            <a:off x="0" y="4885211"/>
            <a:ext cx="1473480" cy="230832"/>
          </a:xfrm>
          <a:prstGeom prst="rect">
            <a:avLst/>
          </a:prstGeom>
          <a:noFill/>
        </p:spPr>
        <p:txBody>
          <a:bodyPr wrap="none" rtlCol="0">
            <a:spAutoFit/>
          </a:bodyPr>
          <a:lstStyle/>
          <a:p>
            <a:r>
              <a:rPr lang="en-AU" sz="900" i="1" dirty="0" smtClean="0">
                <a:solidFill>
                  <a:schemeClr val="bg1"/>
                </a:solidFill>
              </a:rPr>
              <a:t>Source:  CoreLogic, RBA</a:t>
            </a:r>
            <a:endParaRPr lang="en-AU" sz="900" i="1" dirty="0">
              <a:solidFill>
                <a:schemeClr val="bg1"/>
              </a:solidFill>
            </a:endParaRPr>
          </a:p>
        </p:txBody>
      </p:sp>
      <p:pic>
        <p:nvPicPr>
          <p:cNvPr id="4" name="Picture 3"/>
          <p:cNvPicPr>
            <a:picLocks noChangeAspect="1"/>
          </p:cNvPicPr>
          <p:nvPr/>
        </p:nvPicPr>
        <p:blipFill>
          <a:blip r:embed="rId2"/>
          <a:stretch>
            <a:fillRect/>
          </a:stretch>
        </p:blipFill>
        <p:spPr>
          <a:xfrm>
            <a:off x="73385" y="1704914"/>
            <a:ext cx="9039728" cy="3106599"/>
          </a:xfrm>
          <a:prstGeom prst="rect">
            <a:avLst/>
          </a:prstGeom>
        </p:spPr>
      </p:pic>
    </p:spTree>
    <p:extLst>
      <p:ext uri="{BB962C8B-B14F-4D97-AF65-F5344CB8AC3E}">
        <p14:creationId xmlns:p14="http://schemas.microsoft.com/office/powerpoint/2010/main" val="112647932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86878" y="1973339"/>
            <a:ext cx="3729743" cy="2199600"/>
          </a:xfrm>
          <a:prstGeom prst="rect">
            <a:avLst/>
          </a:prstGeom>
        </p:spPr>
      </p:pic>
      <p:pic>
        <p:nvPicPr>
          <p:cNvPr id="4" name="Picture 3"/>
          <p:cNvPicPr>
            <a:picLocks noChangeAspect="1"/>
          </p:cNvPicPr>
          <p:nvPr/>
        </p:nvPicPr>
        <p:blipFill>
          <a:blip r:embed="rId3"/>
          <a:stretch>
            <a:fillRect/>
          </a:stretch>
        </p:blipFill>
        <p:spPr>
          <a:xfrm>
            <a:off x="246466" y="1566432"/>
            <a:ext cx="4600085" cy="1519200"/>
          </a:xfrm>
          <a:prstGeom prst="rect">
            <a:avLst/>
          </a:prstGeom>
        </p:spPr>
      </p:pic>
      <p:sp>
        <p:nvSpPr>
          <p:cNvPr id="3" name="Slide Number Placeholder 2"/>
          <p:cNvSpPr>
            <a:spLocks noGrp="1"/>
          </p:cNvSpPr>
          <p:nvPr>
            <p:ph type="sldNum" sz="quarter" idx="4"/>
          </p:nvPr>
        </p:nvSpPr>
        <p:spPr/>
        <p:txBody>
          <a:bodyPr/>
          <a:lstStyle/>
          <a:p>
            <a:fld id="{6D89E75D-4F18-41C4-8550-92ADAD8A39F0}" type="slidenum">
              <a:rPr lang="en-US" smtClean="0"/>
              <a:pPr/>
              <a:t>28</a:t>
            </a:fld>
            <a:endParaRPr lang="en-US" dirty="0"/>
          </a:p>
        </p:txBody>
      </p:sp>
      <p:sp>
        <p:nvSpPr>
          <p:cNvPr id="12" name="TextBox 11"/>
          <p:cNvSpPr txBox="1"/>
          <p:nvPr/>
        </p:nvSpPr>
        <p:spPr>
          <a:xfrm>
            <a:off x="2078443" y="1984659"/>
            <a:ext cx="1085554" cy="200055"/>
          </a:xfrm>
          <a:prstGeom prst="rect">
            <a:avLst/>
          </a:prstGeom>
          <a:noFill/>
        </p:spPr>
        <p:txBody>
          <a:bodyPr wrap="none" rtlCol="0">
            <a:spAutoFit/>
          </a:bodyPr>
          <a:lstStyle/>
          <a:p>
            <a:r>
              <a:rPr lang="en-AU" sz="700" i="1" dirty="0" smtClean="0"/>
              <a:t>APRA 10% speed limit</a:t>
            </a:r>
            <a:endParaRPr lang="en-AU" sz="700" i="1" dirty="0"/>
          </a:p>
        </p:txBody>
      </p:sp>
      <p:sp>
        <p:nvSpPr>
          <p:cNvPr id="15" name="Title 5"/>
          <p:cNvSpPr>
            <a:spLocks noGrp="1"/>
          </p:cNvSpPr>
          <p:nvPr>
            <p:ph type="title"/>
          </p:nvPr>
        </p:nvSpPr>
        <p:spPr>
          <a:xfrm>
            <a:off x="120653" y="74748"/>
            <a:ext cx="7705991" cy="1219201"/>
          </a:xfrm>
        </p:spPr>
        <p:txBody>
          <a:bodyPr anchor="ctr" anchorCtr="0"/>
          <a:lstStyle/>
          <a:p>
            <a:r>
              <a:rPr lang="en-US" dirty="0"/>
              <a:t>Regulatory </a:t>
            </a:r>
            <a:r>
              <a:rPr lang="en-US" dirty="0" smtClean="0"/>
              <a:t>changes and higher mortgage rates have impacted </a:t>
            </a:r>
            <a:r>
              <a:rPr lang="en-US" dirty="0"/>
              <a:t>on investment </a:t>
            </a:r>
            <a:r>
              <a:rPr lang="en-US" dirty="0" smtClean="0"/>
              <a:t>demand</a:t>
            </a:r>
            <a:r>
              <a:rPr lang="en-US" dirty="0"/>
              <a:t> </a:t>
            </a:r>
            <a:r>
              <a:rPr lang="en-US" dirty="0" smtClean="0"/>
              <a:t>and interest-only demand has shrunk significantly</a:t>
            </a:r>
            <a:endParaRPr lang="en-US" dirty="0"/>
          </a:p>
        </p:txBody>
      </p:sp>
      <p:sp>
        <p:nvSpPr>
          <p:cNvPr id="17" name="TextBox 16"/>
          <p:cNvSpPr txBox="1"/>
          <p:nvPr/>
        </p:nvSpPr>
        <p:spPr>
          <a:xfrm>
            <a:off x="1291498" y="1355148"/>
            <a:ext cx="2576346" cy="276999"/>
          </a:xfrm>
          <a:prstGeom prst="rect">
            <a:avLst/>
          </a:prstGeom>
          <a:noFill/>
        </p:spPr>
        <p:txBody>
          <a:bodyPr wrap="none" rtlCol="0">
            <a:spAutoFit/>
          </a:bodyPr>
          <a:lstStyle/>
          <a:p>
            <a:r>
              <a:rPr lang="en-AU" sz="1200" b="1" dirty="0" smtClean="0"/>
              <a:t>Annual change in housing credit</a:t>
            </a:r>
            <a:endParaRPr lang="en-AU" sz="1200" b="1" dirty="0"/>
          </a:p>
        </p:txBody>
      </p:sp>
      <p:sp>
        <p:nvSpPr>
          <p:cNvPr id="18" name="TextBox 17"/>
          <p:cNvSpPr txBox="1"/>
          <p:nvPr/>
        </p:nvSpPr>
        <p:spPr>
          <a:xfrm>
            <a:off x="5289201" y="1696340"/>
            <a:ext cx="3778599" cy="276999"/>
          </a:xfrm>
          <a:prstGeom prst="rect">
            <a:avLst/>
          </a:prstGeom>
          <a:noFill/>
        </p:spPr>
        <p:txBody>
          <a:bodyPr wrap="none" rtlCol="0">
            <a:spAutoFit/>
          </a:bodyPr>
          <a:lstStyle/>
          <a:p>
            <a:r>
              <a:rPr lang="en-AU" sz="1200" b="1" dirty="0" smtClean="0"/>
              <a:t>% of mortgages originated on interest only terms</a:t>
            </a:r>
            <a:endParaRPr lang="en-AU" sz="1200" b="1" dirty="0"/>
          </a:p>
        </p:txBody>
      </p:sp>
      <p:sp>
        <p:nvSpPr>
          <p:cNvPr id="21" name="TextBox 20"/>
          <p:cNvSpPr txBox="1"/>
          <p:nvPr/>
        </p:nvSpPr>
        <p:spPr>
          <a:xfrm>
            <a:off x="0" y="4885211"/>
            <a:ext cx="1851789" cy="230832"/>
          </a:xfrm>
          <a:prstGeom prst="rect">
            <a:avLst/>
          </a:prstGeom>
          <a:noFill/>
        </p:spPr>
        <p:txBody>
          <a:bodyPr wrap="none" rtlCol="0">
            <a:spAutoFit/>
          </a:bodyPr>
          <a:lstStyle/>
          <a:p>
            <a:r>
              <a:rPr lang="en-AU" sz="900" i="1" dirty="0" smtClean="0">
                <a:solidFill>
                  <a:schemeClr val="bg1"/>
                </a:solidFill>
              </a:rPr>
              <a:t>Source:  CoreLogic, </a:t>
            </a:r>
            <a:r>
              <a:rPr lang="en-AU" sz="900" i="1" dirty="0" smtClean="0">
                <a:solidFill>
                  <a:schemeClr val="bg1"/>
                </a:solidFill>
              </a:rPr>
              <a:t>APRA, RBA</a:t>
            </a:r>
            <a:endParaRPr lang="en-AU" sz="900" i="1" dirty="0">
              <a:solidFill>
                <a:schemeClr val="bg1"/>
              </a:solidFill>
            </a:endParaRPr>
          </a:p>
        </p:txBody>
      </p:sp>
      <p:sp>
        <p:nvSpPr>
          <p:cNvPr id="14" name="TextBox 13"/>
          <p:cNvSpPr txBox="1"/>
          <p:nvPr/>
        </p:nvSpPr>
        <p:spPr>
          <a:xfrm>
            <a:off x="1293773" y="3126319"/>
            <a:ext cx="3278270" cy="276999"/>
          </a:xfrm>
          <a:prstGeom prst="rect">
            <a:avLst/>
          </a:prstGeom>
          <a:noFill/>
        </p:spPr>
        <p:txBody>
          <a:bodyPr wrap="none" rtlCol="0">
            <a:spAutoFit/>
          </a:bodyPr>
          <a:lstStyle/>
          <a:p>
            <a:r>
              <a:rPr lang="en-AU" sz="1200" b="1" dirty="0" smtClean="0"/>
              <a:t>% of mortgages settled with an LVR&gt;=80%</a:t>
            </a:r>
            <a:endParaRPr lang="en-AU" sz="1200" b="1" dirty="0"/>
          </a:p>
        </p:txBody>
      </p:sp>
      <p:sp>
        <p:nvSpPr>
          <p:cNvPr id="16" name="TextBox 15"/>
          <p:cNvSpPr txBox="1"/>
          <p:nvPr/>
        </p:nvSpPr>
        <p:spPr>
          <a:xfrm>
            <a:off x="6953538" y="3048715"/>
            <a:ext cx="1326004" cy="200055"/>
          </a:xfrm>
          <a:prstGeom prst="rect">
            <a:avLst/>
          </a:prstGeom>
          <a:noFill/>
        </p:spPr>
        <p:txBody>
          <a:bodyPr wrap="none" rtlCol="0">
            <a:spAutoFit/>
          </a:bodyPr>
          <a:lstStyle/>
          <a:p>
            <a:r>
              <a:rPr lang="en-AU" sz="700" i="1" dirty="0" smtClean="0"/>
              <a:t>APRA 30% origination target</a:t>
            </a:r>
            <a:endParaRPr lang="en-AU" sz="700" i="1" dirty="0"/>
          </a:p>
        </p:txBody>
      </p:sp>
      <p:pic>
        <p:nvPicPr>
          <p:cNvPr id="9" name="Picture 8"/>
          <p:cNvPicPr>
            <a:picLocks noChangeAspect="1"/>
          </p:cNvPicPr>
          <p:nvPr/>
        </p:nvPicPr>
        <p:blipFill>
          <a:blip r:embed="rId4"/>
          <a:stretch>
            <a:fillRect/>
          </a:stretch>
        </p:blipFill>
        <p:spPr>
          <a:xfrm>
            <a:off x="162746" y="3271344"/>
            <a:ext cx="4916948" cy="1626257"/>
          </a:xfrm>
          <a:prstGeom prst="rect">
            <a:avLst/>
          </a:prstGeom>
        </p:spPr>
      </p:pic>
    </p:spTree>
    <p:extLst>
      <p:ext uri="{BB962C8B-B14F-4D97-AF65-F5344CB8AC3E}">
        <p14:creationId xmlns:p14="http://schemas.microsoft.com/office/powerpoint/2010/main" val="127669346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8270" y="321005"/>
            <a:ext cx="9015730" cy="508881"/>
          </a:xfrm>
        </p:spPr>
        <p:txBody>
          <a:bodyPr/>
          <a:lstStyle/>
          <a:p>
            <a:r>
              <a:rPr lang="en-US" dirty="0" smtClean="0"/>
              <a:t>Mortgage rates likely to remain low</a:t>
            </a:r>
            <a:endParaRPr lang="en-US"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29</a:t>
            </a:fld>
            <a:endParaRPr lang="en-US" dirty="0"/>
          </a:p>
        </p:txBody>
      </p:sp>
      <p:sp>
        <p:nvSpPr>
          <p:cNvPr id="5" name="TextBox 4"/>
          <p:cNvSpPr txBox="1"/>
          <p:nvPr/>
        </p:nvSpPr>
        <p:spPr>
          <a:xfrm>
            <a:off x="0" y="4885211"/>
            <a:ext cx="1467068" cy="230832"/>
          </a:xfrm>
          <a:prstGeom prst="rect">
            <a:avLst/>
          </a:prstGeom>
          <a:noFill/>
        </p:spPr>
        <p:txBody>
          <a:bodyPr wrap="none" rtlCol="0">
            <a:spAutoFit/>
          </a:bodyPr>
          <a:lstStyle/>
          <a:p>
            <a:r>
              <a:rPr lang="en-AU" sz="900" i="1" dirty="0" smtClean="0">
                <a:solidFill>
                  <a:schemeClr val="bg1"/>
                </a:solidFill>
              </a:rPr>
              <a:t>Source:  CoreLogic, ABS</a:t>
            </a:r>
            <a:endParaRPr lang="en-AU" sz="900" i="1" dirty="0">
              <a:solidFill>
                <a:schemeClr val="bg1"/>
              </a:solidFill>
            </a:endParaRPr>
          </a:p>
        </p:txBody>
      </p:sp>
      <p:sp>
        <p:nvSpPr>
          <p:cNvPr id="9" name="TextBox 8"/>
          <p:cNvSpPr txBox="1"/>
          <p:nvPr/>
        </p:nvSpPr>
        <p:spPr>
          <a:xfrm>
            <a:off x="629386" y="1216648"/>
            <a:ext cx="3345788" cy="276999"/>
          </a:xfrm>
          <a:prstGeom prst="rect">
            <a:avLst/>
          </a:prstGeom>
          <a:noFill/>
        </p:spPr>
        <p:txBody>
          <a:bodyPr wrap="none" rtlCol="0">
            <a:spAutoFit/>
          </a:bodyPr>
          <a:lstStyle/>
          <a:p>
            <a:r>
              <a:rPr lang="en-AU" sz="1200" b="1" dirty="0" smtClean="0"/>
              <a:t>Household debt to disposable income ratio</a:t>
            </a:r>
            <a:endParaRPr lang="en-AU" sz="1200" b="1" dirty="0"/>
          </a:p>
        </p:txBody>
      </p:sp>
      <p:pic>
        <p:nvPicPr>
          <p:cNvPr id="7" name="Picture 6"/>
          <p:cNvPicPr>
            <a:picLocks noChangeAspect="1"/>
          </p:cNvPicPr>
          <p:nvPr/>
        </p:nvPicPr>
        <p:blipFill>
          <a:blip r:embed="rId2"/>
          <a:stretch>
            <a:fillRect/>
          </a:stretch>
        </p:blipFill>
        <p:spPr>
          <a:xfrm>
            <a:off x="4373300" y="1421024"/>
            <a:ext cx="4694500" cy="3049967"/>
          </a:xfrm>
          <a:prstGeom prst="rect">
            <a:avLst/>
          </a:prstGeom>
        </p:spPr>
      </p:pic>
      <p:pic>
        <p:nvPicPr>
          <p:cNvPr id="8" name="Picture 7"/>
          <p:cNvPicPr>
            <a:picLocks noChangeAspect="1"/>
          </p:cNvPicPr>
          <p:nvPr/>
        </p:nvPicPr>
        <p:blipFill>
          <a:blip r:embed="rId3"/>
          <a:stretch>
            <a:fillRect/>
          </a:stretch>
        </p:blipFill>
        <p:spPr>
          <a:xfrm>
            <a:off x="198978" y="1536871"/>
            <a:ext cx="4206605" cy="3072650"/>
          </a:xfrm>
          <a:prstGeom prst="rect">
            <a:avLst/>
          </a:prstGeom>
        </p:spPr>
      </p:pic>
    </p:spTree>
    <p:extLst>
      <p:ext uri="{BB962C8B-B14F-4D97-AF65-F5344CB8AC3E}">
        <p14:creationId xmlns:p14="http://schemas.microsoft.com/office/powerpoint/2010/main" val="309265778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813" y="678180"/>
            <a:ext cx="7232647" cy="685800"/>
          </a:xfrm>
        </p:spPr>
        <p:txBody>
          <a:bodyPr/>
          <a:lstStyle/>
          <a:p>
            <a:r>
              <a:rPr lang="en-US" altLang="en-US" dirty="0" smtClean="0"/>
              <a:t>The past nine years have seen capital gains significantly skewed towards Sydney and Melbourne</a:t>
            </a:r>
            <a:endParaRPr lang="en-US"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3</a:t>
            </a:fld>
            <a:endParaRPr lang="en-US" dirty="0"/>
          </a:p>
        </p:txBody>
      </p:sp>
      <p:sp>
        <p:nvSpPr>
          <p:cNvPr id="5" name="TextBox 4"/>
          <p:cNvSpPr txBox="1"/>
          <p:nvPr/>
        </p:nvSpPr>
        <p:spPr>
          <a:xfrm>
            <a:off x="0" y="4885211"/>
            <a:ext cx="1172116" cy="230832"/>
          </a:xfrm>
          <a:prstGeom prst="rect">
            <a:avLst/>
          </a:prstGeom>
          <a:noFill/>
        </p:spPr>
        <p:txBody>
          <a:bodyPr wrap="none" rtlCol="0">
            <a:spAutoFit/>
          </a:bodyPr>
          <a:lstStyle/>
          <a:p>
            <a:r>
              <a:rPr lang="en-AU" sz="900" i="1" dirty="0" smtClean="0">
                <a:solidFill>
                  <a:schemeClr val="bg1"/>
                </a:solidFill>
              </a:rPr>
              <a:t>Source:  CoreLogic</a:t>
            </a:r>
            <a:endParaRPr lang="en-AU" sz="900" i="1" dirty="0">
              <a:solidFill>
                <a:schemeClr val="bg1"/>
              </a:solidFill>
            </a:endParaRPr>
          </a:p>
        </p:txBody>
      </p:sp>
      <p:sp>
        <p:nvSpPr>
          <p:cNvPr id="13" name="TextBox 12"/>
          <p:cNvSpPr txBox="1"/>
          <p:nvPr/>
        </p:nvSpPr>
        <p:spPr>
          <a:xfrm>
            <a:off x="902661" y="1534574"/>
            <a:ext cx="5094802" cy="461665"/>
          </a:xfrm>
          <a:prstGeom prst="rect">
            <a:avLst/>
          </a:prstGeom>
          <a:noFill/>
        </p:spPr>
        <p:txBody>
          <a:bodyPr wrap="square" rtlCol="0">
            <a:spAutoFit/>
          </a:bodyPr>
          <a:lstStyle/>
          <a:p>
            <a:pPr algn="ctr"/>
            <a:r>
              <a:rPr lang="en-AU" sz="1200" b="1" dirty="0" smtClean="0"/>
              <a:t>Cumulative change in dwelling values post GFC</a:t>
            </a:r>
          </a:p>
          <a:p>
            <a:pPr algn="ctr"/>
            <a:r>
              <a:rPr lang="en-AU" sz="1200" b="1" dirty="0" smtClean="0"/>
              <a:t>(Jan 2009 to Jan 2018)</a:t>
            </a:r>
            <a:endParaRPr lang="en-AU" sz="1200" b="1" dirty="0"/>
          </a:p>
        </p:txBody>
      </p:sp>
      <p:pic>
        <p:nvPicPr>
          <p:cNvPr id="2" name="Picture 1"/>
          <p:cNvPicPr>
            <a:picLocks noChangeAspect="1"/>
          </p:cNvPicPr>
          <p:nvPr/>
        </p:nvPicPr>
        <p:blipFill>
          <a:blip r:embed="rId2"/>
          <a:stretch>
            <a:fillRect/>
          </a:stretch>
        </p:blipFill>
        <p:spPr>
          <a:xfrm>
            <a:off x="382291" y="2024912"/>
            <a:ext cx="5678518" cy="2826260"/>
          </a:xfrm>
          <a:prstGeom prst="rect">
            <a:avLst/>
          </a:prstGeom>
        </p:spPr>
      </p:pic>
      <p:pic>
        <p:nvPicPr>
          <p:cNvPr id="4" name="Picture 3"/>
          <p:cNvPicPr>
            <a:picLocks noChangeAspect="1"/>
          </p:cNvPicPr>
          <p:nvPr/>
        </p:nvPicPr>
        <p:blipFill rotWithShape="1">
          <a:blip r:embed="rId3"/>
          <a:srcRect b="7611"/>
          <a:stretch/>
        </p:blipFill>
        <p:spPr>
          <a:xfrm>
            <a:off x="6174318" y="2123266"/>
            <a:ext cx="2816212" cy="2536557"/>
          </a:xfrm>
          <a:prstGeom prst="rect">
            <a:avLst/>
          </a:prstGeom>
        </p:spPr>
      </p:pic>
    </p:spTree>
    <p:extLst>
      <p:ext uri="{BB962C8B-B14F-4D97-AF65-F5344CB8AC3E}">
        <p14:creationId xmlns:p14="http://schemas.microsoft.com/office/powerpoint/2010/main" val="86005382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813" y="103094"/>
            <a:ext cx="7232647" cy="551330"/>
          </a:xfrm>
        </p:spPr>
        <p:txBody>
          <a:bodyPr/>
          <a:lstStyle/>
          <a:p>
            <a:r>
              <a:rPr lang="en-US" dirty="0" smtClean="0"/>
              <a:t>Poll Question four</a:t>
            </a:r>
            <a:endParaRPr lang="en-US"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30</a:t>
            </a:fld>
            <a:endParaRPr lang="en-US" dirty="0"/>
          </a:p>
        </p:txBody>
      </p:sp>
      <p:sp>
        <p:nvSpPr>
          <p:cNvPr id="7" name="Title 5"/>
          <p:cNvSpPr txBox="1">
            <a:spLocks/>
          </p:cNvSpPr>
          <p:nvPr/>
        </p:nvSpPr>
        <p:spPr bwMode="auto">
          <a:xfrm>
            <a:off x="377556" y="2255611"/>
            <a:ext cx="7232647" cy="175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600" b="1">
                <a:solidFill>
                  <a:schemeClr val="bg2"/>
                </a:solidFill>
                <a:latin typeface="+mj-lt"/>
                <a:ea typeface="+mj-ea"/>
                <a:cs typeface="+mj-cs"/>
              </a:defRPr>
            </a:lvl1pPr>
            <a:lvl2pPr algn="l" rtl="0" eaLnBrk="1" fontAlgn="base" hangingPunct="1">
              <a:spcBef>
                <a:spcPct val="0"/>
              </a:spcBef>
              <a:spcAft>
                <a:spcPct val="0"/>
              </a:spcAft>
              <a:defRPr sz="2100">
                <a:solidFill>
                  <a:schemeClr val="bg1"/>
                </a:solidFill>
                <a:latin typeface="Arial" charset="0"/>
              </a:defRPr>
            </a:lvl2pPr>
            <a:lvl3pPr algn="l" rtl="0" eaLnBrk="1" fontAlgn="base" hangingPunct="1">
              <a:spcBef>
                <a:spcPct val="0"/>
              </a:spcBef>
              <a:spcAft>
                <a:spcPct val="0"/>
              </a:spcAft>
              <a:defRPr sz="2100">
                <a:solidFill>
                  <a:schemeClr val="bg1"/>
                </a:solidFill>
                <a:latin typeface="Arial" charset="0"/>
              </a:defRPr>
            </a:lvl3pPr>
            <a:lvl4pPr algn="l" rtl="0" eaLnBrk="1" fontAlgn="base" hangingPunct="1">
              <a:spcBef>
                <a:spcPct val="0"/>
              </a:spcBef>
              <a:spcAft>
                <a:spcPct val="0"/>
              </a:spcAft>
              <a:defRPr sz="2100">
                <a:solidFill>
                  <a:schemeClr val="bg1"/>
                </a:solidFill>
                <a:latin typeface="Arial" charset="0"/>
              </a:defRPr>
            </a:lvl4pPr>
            <a:lvl5pPr algn="l" rtl="0" eaLnBrk="1" fontAlgn="base" hangingPunct="1">
              <a:spcBef>
                <a:spcPct val="0"/>
              </a:spcBef>
              <a:spcAft>
                <a:spcPct val="0"/>
              </a:spcAft>
              <a:defRPr sz="2100">
                <a:solidFill>
                  <a:schemeClr val="bg1"/>
                </a:solidFill>
                <a:latin typeface="Arial" charset="0"/>
              </a:defRPr>
            </a:lvl5pPr>
            <a:lvl6pPr marL="342892" algn="l" rtl="0" eaLnBrk="1" fontAlgn="base" hangingPunct="1">
              <a:spcBef>
                <a:spcPct val="0"/>
              </a:spcBef>
              <a:spcAft>
                <a:spcPct val="0"/>
              </a:spcAft>
              <a:defRPr sz="2100">
                <a:solidFill>
                  <a:schemeClr val="tx2"/>
                </a:solidFill>
                <a:latin typeface="Arial" charset="0"/>
              </a:defRPr>
            </a:lvl6pPr>
            <a:lvl7pPr marL="685783" algn="l" rtl="0" eaLnBrk="1" fontAlgn="base" hangingPunct="1">
              <a:spcBef>
                <a:spcPct val="0"/>
              </a:spcBef>
              <a:spcAft>
                <a:spcPct val="0"/>
              </a:spcAft>
              <a:defRPr sz="2100">
                <a:solidFill>
                  <a:schemeClr val="tx2"/>
                </a:solidFill>
                <a:latin typeface="Arial" charset="0"/>
              </a:defRPr>
            </a:lvl7pPr>
            <a:lvl8pPr marL="1028675" algn="l" rtl="0" eaLnBrk="1" fontAlgn="base" hangingPunct="1">
              <a:spcBef>
                <a:spcPct val="0"/>
              </a:spcBef>
              <a:spcAft>
                <a:spcPct val="0"/>
              </a:spcAft>
              <a:defRPr sz="2100">
                <a:solidFill>
                  <a:schemeClr val="tx2"/>
                </a:solidFill>
                <a:latin typeface="Arial" charset="0"/>
              </a:defRPr>
            </a:lvl8pPr>
            <a:lvl9pPr marL="1371566" algn="l" rtl="0" eaLnBrk="1" fontAlgn="base" hangingPunct="1">
              <a:spcBef>
                <a:spcPct val="0"/>
              </a:spcBef>
              <a:spcAft>
                <a:spcPct val="0"/>
              </a:spcAft>
              <a:defRPr sz="2100">
                <a:solidFill>
                  <a:schemeClr val="tx2"/>
                </a:solidFill>
                <a:latin typeface="Arial" charset="0"/>
              </a:defRPr>
            </a:lvl9pPr>
          </a:lstStyle>
          <a:p>
            <a:r>
              <a:rPr lang="en-US" sz="1800" kern="0" dirty="0" smtClean="0"/>
              <a:t>My views on the local market going forward with regards to annual capital gains</a:t>
            </a:r>
          </a:p>
          <a:p>
            <a:endParaRPr lang="en-US" sz="1800" kern="0" dirty="0"/>
          </a:p>
          <a:p>
            <a:pPr marL="342900" indent="-342900">
              <a:buAutoNum type="alphaLcPeriod"/>
            </a:pPr>
            <a:r>
              <a:rPr lang="en-US" sz="1800" b="0" kern="0" dirty="0" smtClean="0"/>
              <a:t>At least 10% growth over the next year</a:t>
            </a:r>
          </a:p>
          <a:p>
            <a:pPr marL="342900" indent="-342900">
              <a:buAutoNum type="alphaLcPeriod"/>
            </a:pPr>
            <a:r>
              <a:rPr lang="en-US" sz="1800" b="0" kern="0" dirty="0" smtClean="0"/>
              <a:t>Values to rise 5-10%</a:t>
            </a:r>
          </a:p>
          <a:p>
            <a:pPr marL="342900" indent="-342900">
              <a:buAutoNum type="alphaLcPeriod"/>
            </a:pPr>
            <a:r>
              <a:rPr lang="en-US" sz="1800" b="0" kern="0" dirty="0" smtClean="0"/>
              <a:t>Values will rise but less than 5%</a:t>
            </a:r>
          </a:p>
          <a:p>
            <a:pPr marL="342900" indent="-342900">
              <a:buAutoNum type="alphaLcPeriod"/>
            </a:pPr>
            <a:r>
              <a:rPr lang="en-US" sz="1800" b="0" kern="0" dirty="0" smtClean="0"/>
              <a:t>Values will fall but not by more than 5%</a:t>
            </a:r>
          </a:p>
          <a:p>
            <a:pPr marL="342900" indent="-342900">
              <a:buAutoNum type="alphaLcPeriod"/>
            </a:pPr>
            <a:r>
              <a:rPr lang="en-US" sz="1800" b="0" kern="0" dirty="0" smtClean="0"/>
              <a:t>Values will by 5-10%</a:t>
            </a:r>
          </a:p>
          <a:p>
            <a:pPr marL="342900" indent="-342900">
              <a:buAutoNum type="alphaLcPeriod"/>
            </a:pPr>
            <a:r>
              <a:rPr lang="en-US" sz="1800" b="0" kern="0" dirty="0" smtClean="0"/>
              <a:t>Values will fall by more than 10%</a:t>
            </a:r>
          </a:p>
          <a:p>
            <a:pPr marL="342900" indent="-342900">
              <a:buAutoNum type="alphaLcPeriod"/>
            </a:pPr>
            <a:r>
              <a:rPr lang="en-US" sz="1800" b="0" kern="0" dirty="0" smtClean="0"/>
              <a:t>Not sure</a:t>
            </a:r>
          </a:p>
        </p:txBody>
      </p:sp>
    </p:spTree>
    <p:extLst>
      <p:ext uri="{BB962C8B-B14F-4D97-AF65-F5344CB8AC3E}">
        <p14:creationId xmlns:p14="http://schemas.microsoft.com/office/powerpoint/2010/main" val="319159109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0653" y="0"/>
            <a:ext cx="7705087" cy="1319260"/>
          </a:xfrm>
        </p:spPr>
        <p:txBody>
          <a:bodyPr anchor="ctr" anchorCtr="0"/>
          <a:lstStyle/>
          <a:p>
            <a:r>
              <a:rPr lang="en-AU" sz="2800" dirty="0" smtClean="0"/>
              <a:t>Where to from here?</a:t>
            </a:r>
            <a:endParaRPr lang="en-US" sz="2800"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31</a:t>
            </a:fld>
            <a:endParaRPr lang="en-US" dirty="0"/>
          </a:p>
        </p:txBody>
      </p:sp>
      <p:sp>
        <p:nvSpPr>
          <p:cNvPr id="2" name="TextBox 1"/>
          <p:cNvSpPr txBox="1"/>
          <p:nvPr/>
        </p:nvSpPr>
        <p:spPr>
          <a:xfrm>
            <a:off x="255926" y="1209221"/>
            <a:ext cx="8811874" cy="347787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400" b="1" dirty="0" smtClean="0"/>
              <a:t>Sydney</a:t>
            </a:r>
            <a:r>
              <a:rPr lang="en-US" sz="1400" dirty="0" smtClean="0"/>
              <a:t> has moved through its peak growth phase, but expecting a controlled slowdown and only moderate fall in dwelling values.</a:t>
            </a:r>
          </a:p>
          <a:p>
            <a:pPr marL="285750" indent="-285750">
              <a:spcAft>
                <a:spcPts val="1200"/>
              </a:spcAft>
              <a:buFont typeface="Arial" panose="020B0604020202020204" pitchFamily="34" charset="0"/>
              <a:buChar char="•"/>
            </a:pPr>
            <a:r>
              <a:rPr lang="en-US" sz="1400" b="1" dirty="0" smtClean="0"/>
              <a:t>Melbourne</a:t>
            </a:r>
            <a:r>
              <a:rPr lang="en-US" sz="1400" dirty="0" smtClean="0"/>
              <a:t> more resilient, but also slowing.</a:t>
            </a:r>
          </a:p>
          <a:p>
            <a:pPr marL="285750" indent="-285750">
              <a:spcAft>
                <a:spcPts val="1200"/>
              </a:spcAft>
              <a:buFont typeface="Arial" panose="020B0604020202020204" pitchFamily="34" charset="0"/>
              <a:buChar char="•"/>
            </a:pPr>
            <a:r>
              <a:rPr lang="en-US" sz="1400" b="1" dirty="0" smtClean="0"/>
              <a:t>Hobart</a:t>
            </a:r>
            <a:r>
              <a:rPr lang="en-US" sz="1400" dirty="0" smtClean="0"/>
              <a:t> has been the standout for capital gains, but its growth run is likely to ease in 2018.</a:t>
            </a:r>
            <a:endParaRPr lang="en-US" sz="1400" dirty="0" smtClean="0"/>
          </a:p>
          <a:p>
            <a:pPr marL="285750" indent="-285750">
              <a:spcAft>
                <a:spcPts val="1200"/>
              </a:spcAft>
              <a:buFont typeface="Arial" panose="020B0604020202020204" pitchFamily="34" charset="0"/>
              <a:buChar char="•"/>
            </a:pPr>
            <a:r>
              <a:rPr lang="en-US" sz="1400" b="1" dirty="0" smtClean="0"/>
              <a:t>Perth</a:t>
            </a:r>
            <a:r>
              <a:rPr lang="en-US" sz="1400" dirty="0" smtClean="0"/>
              <a:t> is likely approaching the bottom of its downturn.</a:t>
            </a:r>
          </a:p>
          <a:p>
            <a:pPr marL="285750" indent="-285750">
              <a:spcAft>
                <a:spcPts val="1200"/>
              </a:spcAft>
              <a:buFont typeface="Arial" panose="020B0604020202020204" pitchFamily="34" charset="0"/>
              <a:buChar char="•"/>
            </a:pPr>
            <a:r>
              <a:rPr lang="en-US" sz="1400" b="1" dirty="0" smtClean="0"/>
              <a:t>Brisbane and Adelaide</a:t>
            </a:r>
            <a:r>
              <a:rPr lang="en-US" sz="1400" dirty="0" smtClean="0"/>
              <a:t> recording modest capital gains.</a:t>
            </a:r>
          </a:p>
          <a:p>
            <a:pPr marL="285750" indent="-285750">
              <a:spcAft>
                <a:spcPts val="1200"/>
              </a:spcAft>
              <a:buFont typeface="Arial" panose="020B0604020202020204" pitchFamily="34" charset="0"/>
              <a:buChar char="•"/>
            </a:pPr>
            <a:r>
              <a:rPr lang="en-US" sz="1400" dirty="0" smtClean="0"/>
              <a:t>Caution </a:t>
            </a:r>
            <a:r>
              <a:rPr lang="en-US" sz="1400" b="1" dirty="0" smtClean="0"/>
              <a:t>around inner city unit markets</a:t>
            </a:r>
            <a:r>
              <a:rPr lang="en-US" sz="1400" dirty="0" smtClean="0"/>
              <a:t>, particularly Brisbane, Melbourne and Perth.</a:t>
            </a:r>
          </a:p>
          <a:p>
            <a:pPr marL="285750" indent="-285750">
              <a:spcAft>
                <a:spcPts val="1200"/>
              </a:spcAft>
              <a:buFont typeface="Arial" panose="020B0604020202020204" pitchFamily="34" charset="0"/>
              <a:buChar char="•"/>
            </a:pPr>
            <a:r>
              <a:rPr lang="en-US" sz="1400" b="1" dirty="0" smtClean="0"/>
              <a:t>Higher demand from owner occupiers </a:t>
            </a:r>
            <a:r>
              <a:rPr lang="en-US" sz="1400" dirty="0" smtClean="0"/>
              <a:t>may help to offset a slowdown in investment activity.</a:t>
            </a:r>
          </a:p>
          <a:p>
            <a:pPr marL="285750" indent="-285750">
              <a:spcAft>
                <a:spcPts val="1200"/>
              </a:spcAft>
              <a:buFont typeface="Arial" panose="020B0604020202020204" pitchFamily="34" charset="0"/>
              <a:buChar char="•"/>
            </a:pPr>
            <a:r>
              <a:rPr lang="en-US" sz="1400" dirty="0" smtClean="0"/>
              <a:t>Regional </a:t>
            </a:r>
            <a:r>
              <a:rPr lang="en-US" sz="1400" b="1" dirty="0" smtClean="0"/>
              <a:t>lifestyle markets </a:t>
            </a:r>
            <a:r>
              <a:rPr lang="en-US" sz="1400" dirty="0" smtClean="0"/>
              <a:t>are rebounding strongly and satellite cities are performing well.</a:t>
            </a:r>
          </a:p>
          <a:p>
            <a:pPr marL="285750" indent="-285750">
              <a:spcAft>
                <a:spcPts val="1200"/>
              </a:spcAft>
              <a:buFont typeface="Arial" panose="020B0604020202020204" pitchFamily="34" charset="0"/>
              <a:buChar char="•"/>
            </a:pPr>
            <a:r>
              <a:rPr lang="en-US" sz="1400" b="1" dirty="0" smtClean="0"/>
              <a:t>Resource</a:t>
            </a:r>
            <a:r>
              <a:rPr lang="en-US" sz="1400" dirty="0" smtClean="0"/>
              <a:t> driven markets are showing signs of improved conditions but a recovery will take a long time.</a:t>
            </a:r>
          </a:p>
        </p:txBody>
      </p:sp>
    </p:spTree>
    <p:extLst>
      <p:ext uri="{BB962C8B-B14F-4D97-AF65-F5344CB8AC3E}">
        <p14:creationId xmlns:p14="http://schemas.microsoft.com/office/powerpoint/2010/main" val="97176423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D89E75D-4F18-41C4-8550-92ADAD8A39F0}" type="slidenum">
              <a:rPr lang="en-US" smtClean="0"/>
              <a:pPr/>
              <a:t>32</a:t>
            </a:fld>
            <a:endParaRPr lang="en-US" dirty="0"/>
          </a:p>
        </p:txBody>
      </p:sp>
      <p:sp>
        <p:nvSpPr>
          <p:cNvPr id="6" name="Title 4"/>
          <p:cNvSpPr txBox="1">
            <a:spLocks/>
          </p:cNvSpPr>
          <p:nvPr/>
        </p:nvSpPr>
        <p:spPr>
          <a:xfrm>
            <a:off x="342901" y="141079"/>
            <a:ext cx="70485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eaLnBrk="1" hangingPunct="1">
              <a:defRPr sz="2600" b="1">
                <a:solidFill>
                  <a:schemeClr val="bg2"/>
                </a:solidFill>
                <a:latin typeface="+mj-lt"/>
                <a:ea typeface="+mj-ea"/>
                <a:cs typeface="+mj-cs"/>
              </a:defRPr>
            </a:lvl1pPr>
            <a:lvl2pPr eaLnBrk="1" hangingPunct="1">
              <a:defRPr sz="2100">
                <a:solidFill>
                  <a:schemeClr val="bg1"/>
                </a:solidFill>
              </a:defRPr>
            </a:lvl2pPr>
            <a:lvl3pPr eaLnBrk="1" hangingPunct="1">
              <a:defRPr sz="2100">
                <a:solidFill>
                  <a:schemeClr val="bg1"/>
                </a:solidFill>
              </a:defRPr>
            </a:lvl3pPr>
            <a:lvl4pPr eaLnBrk="1" hangingPunct="1">
              <a:defRPr sz="2100">
                <a:solidFill>
                  <a:schemeClr val="bg1"/>
                </a:solidFill>
              </a:defRPr>
            </a:lvl4pPr>
            <a:lvl5pPr eaLnBrk="1" hangingPunct="1">
              <a:defRPr sz="2100">
                <a:solidFill>
                  <a:schemeClr val="bg1"/>
                </a:solidFill>
              </a:defRPr>
            </a:lvl5pPr>
            <a:lvl6pPr marL="342892" fontAlgn="base">
              <a:spcBef>
                <a:spcPct val="0"/>
              </a:spcBef>
              <a:spcAft>
                <a:spcPct val="0"/>
              </a:spcAft>
              <a:defRPr sz="2100">
                <a:solidFill>
                  <a:schemeClr val="tx2"/>
                </a:solidFill>
              </a:defRPr>
            </a:lvl6pPr>
            <a:lvl7pPr marL="685783" fontAlgn="base">
              <a:spcBef>
                <a:spcPct val="0"/>
              </a:spcBef>
              <a:spcAft>
                <a:spcPct val="0"/>
              </a:spcAft>
              <a:defRPr sz="2100">
                <a:solidFill>
                  <a:schemeClr val="tx2"/>
                </a:solidFill>
              </a:defRPr>
            </a:lvl7pPr>
            <a:lvl8pPr marL="1028675" fontAlgn="base">
              <a:spcBef>
                <a:spcPct val="0"/>
              </a:spcBef>
              <a:spcAft>
                <a:spcPct val="0"/>
              </a:spcAft>
              <a:defRPr sz="2100">
                <a:solidFill>
                  <a:schemeClr val="tx2"/>
                </a:solidFill>
              </a:defRPr>
            </a:lvl8pPr>
            <a:lvl9pPr marL="1371566" fontAlgn="base">
              <a:spcBef>
                <a:spcPct val="0"/>
              </a:spcBef>
              <a:spcAft>
                <a:spcPct val="0"/>
              </a:spcAft>
              <a:defRPr sz="2100">
                <a:solidFill>
                  <a:schemeClr val="tx2"/>
                </a:solidFill>
              </a:defRPr>
            </a:lvl9pPr>
          </a:lstStyle>
          <a:p>
            <a:r>
              <a:rPr lang="en-AU" dirty="0"/>
              <a:t>About Us</a:t>
            </a:r>
          </a:p>
        </p:txBody>
      </p:sp>
      <p:sp>
        <p:nvSpPr>
          <p:cNvPr id="7" name="TextBox 6"/>
          <p:cNvSpPr txBox="1"/>
          <p:nvPr/>
        </p:nvSpPr>
        <p:spPr>
          <a:xfrm>
            <a:off x="342901" y="1066801"/>
            <a:ext cx="8458200" cy="2292935"/>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600"/>
            </a:lvl1pPr>
          </a:lstStyle>
          <a:p>
            <a:pPr marL="0" indent="0">
              <a:buNone/>
            </a:pPr>
            <a:r>
              <a:rPr lang="en-US" sz="1100" dirty="0"/>
              <a:t>CoreLogic Australia is a wholly owned subsidiary of CoreLogic (NYSE: CLGX), which is the largest property data and analytics company in the world.  CoreLogic provides property information, analytics and services across Australia, New Zealand and Asia, and recently expanded its service offering through the purchase of project activity and building cost information provider Cordell. With Australia’s most comprehensive property databases, the company’s combined data offering is derived from public, contributory and proprietary sources and includes over 500 million decision points spanning over three decades of collection, providing detailed coverage of property and other encumbrances such as tenancy, location, hazard risk and related performance information. </a:t>
            </a:r>
          </a:p>
          <a:p>
            <a:pPr marL="0" indent="0">
              <a:buNone/>
            </a:pPr>
            <a:endParaRPr lang="en-US" sz="1100" dirty="0"/>
          </a:p>
          <a:p>
            <a:pPr marL="0" indent="0">
              <a:buNone/>
            </a:pPr>
            <a:r>
              <a:rPr lang="en-US" sz="1100" dirty="0"/>
              <a:t>With over 20,000 customers and 150,000 end users, CoreLogic is the leading provider of property data, analytics and related services to consumers, investors, real estate, mortgage, finance, banking, building services, insurance, developers, wealth management and government.  CoreLogic delivers value to clients through unique data, analytics, workflow technology, advisory and geo spatial services. Clients rely on CoreLogic to help identify and manage growth opportunities, improve performance and mitigate risk. CoreLogic employs over 650 people across Australia and in New Zealand. For more information call 1300 734 318 or visit www.corelogic.com.au</a:t>
            </a:r>
          </a:p>
        </p:txBody>
      </p:sp>
      <p:sp>
        <p:nvSpPr>
          <p:cNvPr id="8" name="TextBox 7"/>
          <p:cNvSpPr txBox="1"/>
          <p:nvPr/>
        </p:nvSpPr>
        <p:spPr>
          <a:xfrm>
            <a:off x="0" y="3685987"/>
            <a:ext cx="9144000" cy="1145133"/>
          </a:xfrm>
          <a:prstGeom prst="rect">
            <a:avLst/>
          </a:prstGeom>
          <a:solidFill>
            <a:srgbClr val="006699"/>
          </a:solidFill>
          <a:ln>
            <a:noFill/>
          </a:ln>
        </p:spPr>
        <p:txBody>
          <a:bodyPr wrap="square" lIns="77925" tIns="38963" rIns="77925" bIns="38963" rtlCol="0">
            <a:spAutoFit/>
          </a:bodyPr>
          <a:lstStyle/>
          <a:p>
            <a:pPr algn="just">
              <a:lnSpc>
                <a:spcPct val="110000"/>
              </a:lnSpc>
            </a:pPr>
            <a:r>
              <a:rPr lang="en-AU" sz="1050" dirty="0">
                <a:solidFill>
                  <a:schemeClr val="bg1"/>
                </a:solidFill>
                <a:latin typeface="Helvetica"/>
                <a:cs typeface="Helvetica"/>
              </a:rPr>
              <a:t>CoreLogic produces an advanced suite of housing market analytics that provides key insights for understanding housing market conditions at a granular geographic level. Granular data is often used for portfolio analysis and benchmarking, risk assessments and understanding development feasibility and market sizing. It gives industry professionals valuable modules which provide essential analytics and insights for decision making and strategy formation within the residential property asset class. We can tailor reports to suit your business requirements.</a:t>
            </a:r>
          </a:p>
          <a:p>
            <a:pPr algn="just">
              <a:lnSpc>
                <a:spcPct val="110000"/>
              </a:lnSpc>
            </a:pPr>
            <a:endParaRPr lang="en-AU" sz="1050" dirty="0">
              <a:solidFill>
                <a:schemeClr val="bg1"/>
              </a:solidFill>
              <a:latin typeface="Helvetica"/>
              <a:cs typeface="Helvetica"/>
            </a:endParaRPr>
          </a:p>
          <a:p>
            <a:pPr algn="just">
              <a:lnSpc>
                <a:spcPct val="110000"/>
              </a:lnSpc>
            </a:pPr>
            <a:r>
              <a:rPr lang="en-AU" sz="1050" b="1" dirty="0">
                <a:solidFill>
                  <a:schemeClr val="bg1"/>
                </a:solidFill>
                <a:latin typeface="Helvetica"/>
                <a:cs typeface="Helvetica"/>
              </a:rPr>
              <a:t>Call us on 1300 734 318 or email us at ask@corelogic.com.au or visit us at www.corelogic.com.au</a:t>
            </a:r>
          </a:p>
        </p:txBody>
      </p:sp>
    </p:spTree>
    <p:extLst>
      <p:ext uri="{BB962C8B-B14F-4D97-AF65-F5344CB8AC3E}">
        <p14:creationId xmlns:p14="http://schemas.microsoft.com/office/powerpoint/2010/main" val="495416697"/>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D89E75D-4F18-41C4-8550-92ADAD8A39F0}" type="slidenum">
              <a:rPr lang="en-US" smtClean="0"/>
              <a:pPr/>
              <a:t>33</a:t>
            </a:fld>
            <a:endParaRPr lang="en-US" dirty="0"/>
          </a:p>
        </p:txBody>
      </p:sp>
      <p:sp>
        <p:nvSpPr>
          <p:cNvPr id="9" name="TextBox 8"/>
          <p:cNvSpPr txBox="1"/>
          <p:nvPr/>
        </p:nvSpPr>
        <p:spPr>
          <a:xfrm>
            <a:off x="304801" y="914402"/>
            <a:ext cx="8237061" cy="3939540"/>
          </a:xfrm>
          <a:prstGeom prst="rect">
            <a:avLst/>
          </a:prstGeom>
          <a:noFill/>
        </p:spPr>
        <p:txBody>
          <a:bodyPr wrap="square" rtlCol="0">
            <a:spAutoFit/>
          </a:bodyPr>
          <a:lstStyle>
            <a:defPPr>
              <a:defRPr lang="en-US"/>
            </a:defPPr>
            <a:lvl1pPr marL="0" indent="0">
              <a:buFont typeface="Arial" panose="020B0604020202020204" pitchFamily="34" charset="0"/>
              <a:buNone/>
              <a:defRPr sz="1100"/>
            </a:lvl1pPr>
          </a:lstStyle>
          <a:p>
            <a:r>
              <a:rPr lang="en-AU" sz="1000" b="1" dirty="0"/>
              <a:t>Market Scorecard</a:t>
            </a:r>
            <a:r>
              <a:rPr lang="en-AU" sz="1000" dirty="0"/>
              <a:t>: Monitor and measure market share and performance of real estate agents at an individual office or a Franchise brand level across Australia. Identify the competing brands and independents at a suburb, postcode, user defined territory and State level. Easily locate growth opportunities and market hotspots, and view the performance of the established offices in these new areas of interest.</a:t>
            </a:r>
          </a:p>
          <a:p>
            <a:endParaRPr lang="en-AU" sz="1000" dirty="0"/>
          </a:p>
          <a:p>
            <a:r>
              <a:rPr lang="en-AU" sz="1000" b="1" dirty="0"/>
              <a:t>Market Trends</a:t>
            </a:r>
            <a:r>
              <a:rPr lang="en-AU" sz="1000" dirty="0"/>
              <a:t>: Detailed housing market indicators down to the suburb level, with data in time series or snapshot and segmented across houses, units and land. The Market Trends data includes key housing market metrics such as median prices, median values, transaction volumes, rental statistics, vendor metrics such as average selling time and vendor discounting rates.</a:t>
            </a:r>
          </a:p>
          <a:p>
            <a:endParaRPr lang="en-AU" sz="1000" dirty="0"/>
          </a:p>
          <a:p>
            <a:r>
              <a:rPr lang="en-AU" sz="1000" b="1" dirty="0"/>
              <a:t>CoreLogic </a:t>
            </a:r>
            <a:r>
              <a:rPr lang="en-AU" sz="1000" b="1" dirty="0" smtClean="0"/>
              <a:t>Indices</a:t>
            </a:r>
            <a:r>
              <a:rPr lang="en-AU" sz="1000" dirty="0"/>
              <a:t>: The suite of CoreLogic </a:t>
            </a:r>
            <a:r>
              <a:rPr lang="en-AU" sz="1000" dirty="0" smtClean="0"/>
              <a:t>Indices </a:t>
            </a:r>
            <a:r>
              <a:rPr lang="en-AU" sz="1000" dirty="0"/>
              <a:t>range from simple market measurements such as</a:t>
            </a:r>
          </a:p>
          <a:p>
            <a:r>
              <a:rPr lang="en-AU" sz="1000" dirty="0"/>
              <a:t>median prices through to repeat sales indices and our flagship hedonic home value indices. The CoreLogic </a:t>
            </a:r>
            <a:r>
              <a:rPr lang="en-AU" sz="1000" dirty="0" smtClean="0"/>
              <a:t>Hedonic </a:t>
            </a:r>
            <a:r>
              <a:rPr lang="en-AU" sz="1000" dirty="0"/>
              <a:t>index has been specifically designed to track the value of a portfolio of properties over time and is relied upon by Australian regulators and industry as the most up to date and accurate measurement of housing market performance.</a:t>
            </a:r>
          </a:p>
          <a:p>
            <a:endParaRPr lang="en-AU" sz="1000" b="1" dirty="0"/>
          </a:p>
          <a:p>
            <a:r>
              <a:rPr lang="en-AU" sz="1000" b="1" dirty="0"/>
              <a:t>Economist Pack</a:t>
            </a:r>
            <a:r>
              <a:rPr lang="en-AU" sz="1000" dirty="0"/>
              <a:t>: A suite of indices and indicators designed specifically for Australian economic commentators who require the most up to date and detailed view of housing market conditions. The economist pack includes the CoreLogic </a:t>
            </a:r>
            <a:r>
              <a:rPr lang="en-AU" sz="1000" dirty="0" smtClean="0"/>
              <a:t>Hedonic </a:t>
            </a:r>
            <a:r>
              <a:rPr lang="en-AU" sz="1000" dirty="0"/>
              <a:t>indices for capital cities and ‘rest of state’ indices, the stratified hedonic index, hedonic total return index, auction clearance rates and median prices.</a:t>
            </a:r>
          </a:p>
          <a:p>
            <a:endParaRPr lang="en-AU" sz="1000" b="1" dirty="0"/>
          </a:p>
          <a:p>
            <a:r>
              <a:rPr lang="en-AU" sz="1000" b="1" dirty="0"/>
              <a:t>Investor Concentration Report</a:t>
            </a:r>
            <a:r>
              <a:rPr lang="en-AU" sz="1000" dirty="0"/>
              <a:t>: Understanding ownership concentrations is an important part of assessing risk. Areas with high investor concentrations are typically allocated higher risk ratings due to the over-representation of a particular segment of the market. Through a series of rules and logic, CoreLogic RP Data has flagged the likely ownership type of every residential property nationally as either owner occupied, investor owned or government owned.</a:t>
            </a:r>
          </a:p>
          <a:p>
            <a:endParaRPr lang="en-AU" sz="1000" b="1" dirty="0"/>
          </a:p>
          <a:p>
            <a:r>
              <a:rPr lang="en-AU" sz="1000" b="1" dirty="0"/>
              <a:t>Mortgage Market Trend Report</a:t>
            </a:r>
            <a:r>
              <a:rPr lang="en-AU" sz="1000" dirty="0"/>
              <a:t>: CoreLogic RP Data is in a unique position to monitor mortgage related housing market</a:t>
            </a:r>
          </a:p>
          <a:p>
            <a:r>
              <a:rPr lang="en-AU" sz="1000" dirty="0"/>
              <a:t>activity. Transaction volumes, dwelling values and mortgage related valuation events all comprise our Mortgage market</a:t>
            </a:r>
          </a:p>
          <a:p>
            <a:r>
              <a:rPr lang="en-AU" sz="1000" dirty="0"/>
              <a:t>trend report which provides an invaluable tool for mortgage industry benchmarking and strategy.</a:t>
            </a:r>
          </a:p>
        </p:txBody>
      </p:sp>
      <p:sp>
        <p:nvSpPr>
          <p:cNvPr id="10" name="Title 4"/>
          <p:cNvSpPr txBox="1">
            <a:spLocks/>
          </p:cNvSpPr>
          <p:nvPr/>
        </p:nvSpPr>
        <p:spPr>
          <a:xfrm>
            <a:off x="304801" y="99378"/>
            <a:ext cx="8458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defPPr>
              <a:defRPr lang="en-US"/>
            </a:defPPr>
            <a:lvl1pPr eaLnBrk="1" hangingPunct="1">
              <a:defRPr sz="2600" b="1">
                <a:solidFill>
                  <a:schemeClr val="bg2"/>
                </a:solidFill>
                <a:latin typeface="+mj-lt"/>
                <a:ea typeface="+mj-ea"/>
                <a:cs typeface="+mj-cs"/>
              </a:defRPr>
            </a:lvl1pPr>
            <a:lvl2pPr eaLnBrk="1" hangingPunct="1">
              <a:defRPr sz="2100">
                <a:solidFill>
                  <a:schemeClr val="bg1"/>
                </a:solidFill>
              </a:defRPr>
            </a:lvl2pPr>
            <a:lvl3pPr eaLnBrk="1" hangingPunct="1">
              <a:defRPr sz="2100">
                <a:solidFill>
                  <a:schemeClr val="bg1"/>
                </a:solidFill>
              </a:defRPr>
            </a:lvl3pPr>
            <a:lvl4pPr eaLnBrk="1" hangingPunct="1">
              <a:defRPr sz="2100">
                <a:solidFill>
                  <a:schemeClr val="bg1"/>
                </a:solidFill>
              </a:defRPr>
            </a:lvl4pPr>
            <a:lvl5pPr eaLnBrk="1" hangingPunct="1">
              <a:defRPr sz="2100">
                <a:solidFill>
                  <a:schemeClr val="bg1"/>
                </a:solidFill>
              </a:defRPr>
            </a:lvl5pPr>
            <a:lvl6pPr marL="342892" fontAlgn="base">
              <a:spcBef>
                <a:spcPct val="0"/>
              </a:spcBef>
              <a:spcAft>
                <a:spcPct val="0"/>
              </a:spcAft>
              <a:defRPr sz="2100">
                <a:solidFill>
                  <a:schemeClr val="tx2"/>
                </a:solidFill>
              </a:defRPr>
            </a:lvl6pPr>
            <a:lvl7pPr marL="685783" fontAlgn="base">
              <a:spcBef>
                <a:spcPct val="0"/>
              </a:spcBef>
              <a:spcAft>
                <a:spcPct val="0"/>
              </a:spcAft>
              <a:defRPr sz="2100">
                <a:solidFill>
                  <a:schemeClr val="tx2"/>
                </a:solidFill>
              </a:defRPr>
            </a:lvl7pPr>
            <a:lvl8pPr marL="1028675" fontAlgn="base">
              <a:spcBef>
                <a:spcPct val="0"/>
              </a:spcBef>
              <a:spcAft>
                <a:spcPct val="0"/>
              </a:spcAft>
              <a:defRPr sz="2100">
                <a:solidFill>
                  <a:schemeClr val="tx2"/>
                </a:solidFill>
              </a:defRPr>
            </a:lvl8pPr>
            <a:lvl9pPr marL="1371566" fontAlgn="base">
              <a:spcBef>
                <a:spcPct val="0"/>
              </a:spcBef>
              <a:spcAft>
                <a:spcPct val="0"/>
              </a:spcAft>
              <a:defRPr sz="2100">
                <a:solidFill>
                  <a:schemeClr val="tx2"/>
                </a:solidFill>
              </a:defRPr>
            </a:lvl9pPr>
          </a:lstStyle>
          <a:p>
            <a:r>
              <a:rPr lang="en-AU" dirty="0"/>
              <a:t>Granular Data and Analytics</a:t>
            </a:r>
          </a:p>
        </p:txBody>
      </p:sp>
    </p:spTree>
    <p:extLst>
      <p:ext uri="{BB962C8B-B14F-4D97-AF65-F5344CB8AC3E}">
        <p14:creationId xmlns:p14="http://schemas.microsoft.com/office/powerpoint/2010/main" val="1773917038"/>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D89E75D-4F18-41C4-8550-92ADAD8A39F0}" type="slidenum">
              <a:rPr lang="en-US" smtClean="0"/>
              <a:pPr/>
              <a:t>34</a:t>
            </a:fld>
            <a:endParaRPr lang="en-US" dirty="0"/>
          </a:p>
        </p:txBody>
      </p:sp>
      <p:sp>
        <p:nvSpPr>
          <p:cNvPr id="5" name="TextBox 4"/>
          <p:cNvSpPr txBox="1"/>
          <p:nvPr/>
        </p:nvSpPr>
        <p:spPr>
          <a:xfrm>
            <a:off x="58420" y="853441"/>
            <a:ext cx="9085580" cy="3908762"/>
          </a:xfrm>
          <a:prstGeom prst="rect">
            <a:avLst/>
          </a:prstGeom>
          <a:noFill/>
        </p:spPr>
        <p:txBody>
          <a:bodyPr wrap="square" rtlCol="0">
            <a:spAutoFit/>
          </a:bodyPr>
          <a:lstStyle>
            <a:defPPr>
              <a:defRPr lang="en-US"/>
            </a:defPPr>
            <a:lvl1pPr marL="0" indent="0">
              <a:buFont typeface="Arial" panose="020B0604020202020204" pitchFamily="34" charset="0"/>
              <a:buNone/>
              <a:defRPr sz="1000" b="1"/>
            </a:lvl1pPr>
          </a:lstStyle>
          <a:p>
            <a:r>
              <a:rPr lang="en-US" sz="800" dirty="0"/>
              <a:t>In compiling this publication, RP Data Pty Ltd trading as CoreLogic has relied upon information supplied by a number of external sources. CoreLogic does not warrant its accuracy or completeness and to the full extent allowed by law excludes liability in contract, tort or otherwise, for any loss or damage sustained by subscribers, or by any other person or body corporate arising from or in connection with the supply or use of the whole or any part of the information in this publication through any cause whatsoever and limits any liability it may have to the amount paid to CoreLogic for the supply of such information.</a:t>
            </a:r>
            <a:endParaRPr lang="en-AU" sz="800" dirty="0"/>
          </a:p>
          <a:p>
            <a:endParaRPr lang="en-AU" sz="800" b="0" dirty="0" smtClean="0"/>
          </a:p>
          <a:p>
            <a:r>
              <a:rPr lang="en-AU" sz="800" b="0" dirty="0" smtClean="0"/>
              <a:t>Queensland </a:t>
            </a:r>
            <a:r>
              <a:rPr lang="en-AU" sz="800" b="0" dirty="0"/>
              <a:t>Data</a:t>
            </a:r>
          </a:p>
          <a:p>
            <a:r>
              <a:rPr lang="en-AU" sz="800" b="0" dirty="0"/>
              <a:t>Based on or contains data provided by the State of Queensland (Department of Natural Resources and Mines) </a:t>
            </a:r>
            <a:r>
              <a:rPr lang="en-AU" sz="800" b="0" dirty="0" smtClean="0"/>
              <a:t>2018. </a:t>
            </a:r>
            <a:r>
              <a:rPr lang="en-AU" sz="800" b="0" dirty="0"/>
              <a:t>In consideration of the State permitting use of this data you acknowledge and agree that the State gives no warranty in relation to the data (including accuracy, reliability, completeness, currency or suitability) and accepts no liability (including without limitation, liability in negligence) for any loss, damage or costs (including consequential damage) relating to any use of the data. Data must not be used for direct marketing or be used in breach of the privacy laws.</a:t>
            </a:r>
          </a:p>
          <a:p>
            <a:r>
              <a:rPr lang="en-US" sz="800" b="0" dirty="0"/>
              <a:t>South Australian Data</a:t>
            </a:r>
            <a:endParaRPr lang="en-AU" sz="800" b="0" dirty="0"/>
          </a:p>
          <a:p>
            <a:r>
              <a:rPr lang="en-US" sz="800" b="0" dirty="0"/>
              <a:t>This information is based on data supplied by the South Australian Government and is published by permission.  The South Australian Government does not accept any responsibility for the accuracy or completeness of the published information or suitability for any purpose of the published information or the underlying data.</a:t>
            </a:r>
            <a:endParaRPr lang="en-AU" sz="800" b="0" dirty="0"/>
          </a:p>
          <a:p>
            <a:r>
              <a:rPr lang="en-US" sz="800" b="0" dirty="0"/>
              <a:t>New South Wales Data</a:t>
            </a:r>
            <a:endParaRPr lang="en-AU" sz="800" b="0" dirty="0"/>
          </a:p>
          <a:p>
            <a:r>
              <a:rPr lang="en-US" sz="800" b="0" dirty="0"/>
              <a:t>Contains property sales information provided under licence from the Land and Property Information (“LPI”).  CoreLogic is authorised as a Property Sales Information provider by the LPI.</a:t>
            </a:r>
            <a:endParaRPr lang="en-AU" sz="800" b="0" dirty="0"/>
          </a:p>
          <a:p>
            <a:r>
              <a:rPr lang="en-AU" sz="800" b="0" dirty="0"/>
              <a:t>Victorian Data</a:t>
            </a:r>
          </a:p>
          <a:p>
            <a:r>
              <a:rPr lang="en-US" sz="800" b="0" dirty="0"/>
              <a:t>The State of Victoria owns the copyright in the Property Sales Data which constitutes the basis of this report and reproduction of that data in any way without the consent of the State of Victoria will constitute a breach of the Copyright Act 1968 (Cth). The State of Victoria does not warrant the accuracy or completeness of the information contained in this report and any person using or relying upon such information does so on the basis that the State of Victoria accepts no responsibility or liability whatsoever for any errors, faults, defects or omissions in the information supplied.  </a:t>
            </a:r>
            <a:endParaRPr lang="en-AU" sz="800" b="0" dirty="0"/>
          </a:p>
          <a:p>
            <a:r>
              <a:rPr lang="en-US" sz="800" b="0" dirty="0"/>
              <a:t>Western Australian Data</a:t>
            </a:r>
            <a:endParaRPr lang="en-AU" sz="800" b="0" dirty="0"/>
          </a:p>
          <a:p>
            <a:r>
              <a:rPr lang="en-US" sz="800" b="0" dirty="0"/>
              <a:t>Based on information provided by and with the permission of the Western Australian Land Information Authority (</a:t>
            </a:r>
            <a:r>
              <a:rPr lang="en-US" sz="800" b="0" dirty="0" smtClean="0"/>
              <a:t>2018) </a:t>
            </a:r>
            <a:r>
              <a:rPr lang="en-US" sz="800" b="0" dirty="0"/>
              <a:t>trading as Landgate.</a:t>
            </a:r>
            <a:endParaRPr lang="en-AU" sz="800" b="0" dirty="0"/>
          </a:p>
          <a:p>
            <a:r>
              <a:rPr lang="en-US" sz="800" b="0" dirty="0"/>
              <a:t>Australian Capital Territory Data</a:t>
            </a:r>
            <a:endParaRPr lang="en-AU" sz="800" b="0" dirty="0"/>
          </a:p>
          <a:p>
            <a:r>
              <a:rPr lang="en-US" sz="800" b="0" dirty="0"/>
              <a:t>The Territory Data is the property of the Australian Capital Territory. No part of it may in any form or by any means (electronic, mechanical, microcopying, photocopying, recording or otherwise) be reproduced, stored in a retrieval system or transmitted without prior written permission.  Enquiries should be directed to: Director, Customer Services ACT Planning and Land Authority GPO Box 1908 Canberra ACT 2601.</a:t>
            </a:r>
            <a:endParaRPr lang="en-AU" sz="800" b="0" dirty="0"/>
          </a:p>
          <a:p>
            <a:r>
              <a:rPr lang="en-US" sz="800" b="0" dirty="0"/>
              <a:t>Tasmanian Data</a:t>
            </a:r>
            <a:endParaRPr lang="en-AU" sz="800" b="0" dirty="0"/>
          </a:p>
          <a:p>
            <a:r>
              <a:rPr lang="en-US" sz="800" b="0" dirty="0"/>
              <a:t>This product incorporates data that is copyright owned by the Crown in Right of Tasmania. The data has been used in the product with the permission of the Crown in Right of Tasmania.  The Crown in Right of Tasmania and its employees and agents:</a:t>
            </a:r>
            <a:endParaRPr lang="en-AU" sz="800" b="0" dirty="0"/>
          </a:p>
          <a:p>
            <a:r>
              <a:rPr lang="en-US" sz="800" b="0" dirty="0"/>
              <a:t>a) give no warranty regarding the data's accuracy, completeness, currency or suitability for any particular purpose; and</a:t>
            </a:r>
            <a:endParaRPr lang="en-AU" sz="800" b="0" dirty="0"/>
          </a:p>
          <a:p>
            <a:r>
              <a:rPr lang="en-US" sz="800" b="0" dirty="0"/>
              <a:t>b) do not accept liability howsoever arising, including but not limited to negligence for any loss resulting from the use of or reliance upon the data.</a:t>
            </a:r>
            <a:endParaRPr lang="en-AU" sz="800" b="0" dirty="0"/>
          </a:p>
          <a:p>
            <a:endParaRPr lang="en-US" sz="800" b="0" dirty="0"/>
          </a:p>
          <a:p>
            <a:r>
              <a:rPr lang="en-US" sz="800" b="0" dirty="0"/>
              <a:t>Base data from the LIST © State of Tasmania http://www.thelist.tas.gov.au</a:t>
            </a:r>
            <a:endParaRPr lang="en-AU" sz="800" b="0" dirty="0"/>
          </a:p>
        </p:txBody>
      </p:sp>
      <p:sp>
        <p:nvSpPr>
          <p:cNvPr id="6" name="Title 4"/>
          <p:cNvSpPr txBox="1">
            <a:spLocks/>
          </p:cNvSpPr>
          <p:nvPr/>
        </p:nvSpPr>
        <p:spPr>
          <a:xfrm>
            <a:off x="58421" y="137478"/>
            <a:ext cx="748538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defPPr>
              <a:defRPr lang="en-US"/>
            </a:defPPr>
            <a:lvl1pPr eaLnBrk="1" hangingPunct="1">
              <a:defRPr sz="2600" b="1">
                <a:solidFill>
                  <a:schemeClr val="bg2"/>
                </a:solidFill>
                <a:latin typeface="+mj-lt"/>
                <a:ea typeface="+mj-ea"/>
                <a:cs typeface="+mj-cs"/>
              </a:defRPr>
            </a:lvl1pPr>
            <a:lvl2pPr eaLnBrk="1" hangingPunct="1">
              <a:defRPr sz="2100">
                <a:solidFill>
                  <a:schemeClr val="bg1"/>
                </a:solidFill>
              </a:defRPr>
            </a:lvl2pPr>
            <a:lvl3pPr eaLnBrk="1" hangingPunct="1">
              <a:defRPr sz="2100">
                <a:solidFill>
                  <a:schemeClr val="bg1"/>
                </a:solidFill>
              </a:defRPr>
            </a:lvl3pPr>
            <a:lvl4pPr eaLnBrk="1" hangingPunct="1">
              <a:defRPr sz="2100">
                <a:solidFill>
                  <a:schemeClr val="bg1"/>
                </a:solidFill>
              </a:defRPr>
            </a:lvl4pPr>
            <a:lvl5pPr eaLnBrk="1" hangingPunct="1">
              <a:defRPr sz="2100">
                <a:solidFill>
                  <a:schemeClr val="bg1"/>
                </a:solidFill>
              </a:defRPr>
            </a:lvl5pPr>
            <a:lvl6pPr marL="342892" fontAlgn="base">
              <a:spcBef>
                <a:spcPct val="0"/>
              </a:spcBef>
              <a:spcAft>
                <a:spcPct val="0"/>
              </a:spcAft>
              <a:defRPr sz="2100">
                <a:solidFill>
                  <a:schemeClr val="tx2"/>
                </a:solidFill>
              </a:defRPr>
            </a:lvl6pPr>
            <a:lvl7pPr marL="685783" fontAlgn="base">
              <a:spcBef>
                <a:spcPct val="0"/>
              </a:spcBef>
              <a:spcAft>
                <a:spcPct val="0"/>
              </a:spcAft>
              <a:defRPr sz="2100">
                <a:solidFill>
                  <a:schemeClr val="tx2"/>
                </a:solidFill>
              </a:defRPr>
            </a:lvl7pPr>
            <a:lvl8pPr marL="1028675" fontAlgn="base">
              <a:spcBef>
                <a:spcPct val="0"/>
              </a:spcBef>
              <a:spcAft>
                <a:spcPct val="0"/>
              </a:spcAft>
              <a:defRPr sz="2100">
                <a:solidFill>
                  <a:schemeClr val="tx2"/>
                </a:solidFill>
              </a:defRPr>
            </a:lvl8pPr>
            <a:lvl9pPr marL="1371566" fontAlgn="base">
              <a:spcBef>
                <a:spcPct val="0"/>
              </a:spcBef>
              <a:spcAft>
                <a:spcPct val="0"/>
              </a:spcAft>
              <a:defRPr sz="2100">
                <a:solidFill>
                  <a:schemeClr val="tx2"/>
                </a:solidFill>
              </a:defRPr>
            </a:lvl9pPr>
          </a:lstStyle>
          <a:p>
            <a:r>
              <a:rPr lang="en-AU" dirty="0"/>
              <a:t>Disclaimer</a:t>
            </a:r>
          </a:p>
        </p:txBody>
      </p:sp>
    </p:spTree>
    <p:extLst>
      <p:ext uri="{BB962C8B-B14F-4D97-AF65-F5344CB8AC3E}">
        <p14:creationId xmlns:p14="http://schemas.microsoft.com/office/powerpoint/2010/main" val="1652567829"/>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D89E75D-4F18-41C4-8550-92ADAD8A39F0}" type="slidenum">
              <a:rPr lang="en-US" smtClean="0"/>
              <a:pPr/>
              <a:t>35</a:t>
            </a:fld>
            <a:endParaRPr lang="en-US" dirty="0"/>
          </a:p>
        </p:txBody>
      </p:sp>
      <p:pic>
        <p:nvPicPr>
          <p:cNvPr id="7" name="Picture 6"/>
          <p:cNvPicPr>
            <a:picLocks noChangeAspect="1"/>
          </p:cNvPicPr>
          <p:nvPr/>
        </p:nvPicPr>
        <p:blipFill rotWithShape="1">
          <a:blip r:embed="rId2">
            <a:grayscl/>
            <a:extLst>
              <a:ext uri="{28A0092B-C50C-407E-A947-70E740481C1C}">
                <a14:useLocalDpi xmlns:a14="http://schemas.microsoft.com/office/drawing/2010/main" val="0"/>
              </a:ext>
            </a:extLst>
          </a:blip>
          <a:srcRect l="8376" t="1123" b="21622"/>
          <a:stretch/>
        </p:blipFill>
        <p:spPr>
          <a:xfrm>
            <a:off x="-1" y="0"/>
            <a:ext cx="9150021" cy="5143500"/>
          </a:xfrm>
          <a:prstGeom prst="rect">
            <a:avLst/>
          </a:prstGeom>
        </p:spPr>
      </p:pic>
      <p:sp>
        <p:nvSpPr>
          <p:cNvPr id="8" name="Title 1"/>
          <p:cNvSpPr txBox="1">
            <a:spLocks/>
          </p:cNvSpPr>
          <p:nvPr/>
        </p:nvSpPr>
        <p:spPr>
          <a:xfrm>
            <a:off x="179706" y="352575"/>
            <a:ext cx="2987674" cy="461665"/>
          </a:xfrm>
          <a:prstGeom prst="rect">
            <a:avLst/>
          </a:prstGeom>
        </p:spPr>
        <p:txBody>
          <a:bodyPr/>
          <a:lstStyle>
            <a:lvl1pPr algn="l" defTabSz="914400" rtl="0" eaLnBrk="1" latinLnBrk="0" hangingPunct="1">
              <a:spcBef>
                <a:spcPct val="0"/>
              </a:spcBef>
              <a:buNone/>
              <a:defRPr sz="2800" b="1" kern="1200">
                <a:solidFill>
                  <a:schemeClr val="accent4"/>
                </a:solidFill>
                <a:latin typeface="Arial" panose="020B0604020202020204" pitchFamily="34" charset="0"/>
                <a:ea typeface="+mj-ea"/>
                <a:cs typeface="Arial" panose="020B0604020202020204" pitchFamily="34" charset="0"/>
              </a:defRPr>
            </a:lvl1pPr>
          </a:lstStyle>
          <a:p>
            <a:r>
              <a:rPr lang="en-US" sz="3600" dirty="0" smtClean="0">
                <a:solidFill>
                  <a:schemeClr val="tx1"/>
                </a:solidFill>
              </a:rPr>
              <a:t>Thank You</a:t>
            </a:r>
            <a:endParaRPr lang="en-US" sz="3600" dirty="0">
              <a:solidFill>
                <a:schemeClr val="tx1"/>
              </a:solidFill>
            </a:endParaRPr>
          </a:p>
        </p:txBody>
      </p:sp>
      <p:pic>
        <p:nvPicPr>
          <p:cNvPr id="10" name="Picture 9" descr="CL_Logo_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5750" y="-16342"/>
            <a:ext cx="16891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56282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813" y="103094"/>
            <a:ext cx="7232647" cy="551330"/>
          </a:xfrm>
        </p:spPr>
        <p:txBody>
          <a:bodyPr/>
          <a:lstStyle/>
          <a:p>
            <a:r>
              <a:rPr lang="en-US" dirty="0" smtClean="0"/>
              <a:t>Poll Question One</a:t>
            </a:r>
            <a:endParaRPr lang="en-US"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4</a:t>
            </a:fld>
            <a:endParaRPr lang="en-US" dirty="0"/>
          </a:p>
        </p:txBody>
      </p:sp>
      <p:sp>
        <p:nvSpPr>
          <p:cNvPr id="7" name="Title 5"/>
          <p:cNvSpPr txBox="1">
            <a:spLocks/>
          </p:cNvSpPr>
          <p:nvPr/>
        </p:nvSpPr>
        <p:spPr bwMode="auto">
          <a:xfrm>
            <a:off x="257813" y="2815240"/>
            <a:ext cx="7232647" cy="175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600" b="1">
                <a:solidFill>
                  <a:schemeClr val="bg2"/>
                </a:solidFill>
                <a:latin typeface="+mj-lt"/>
                <a:ea typeface="+mj-ea"/>
                <a:cs typeface="+mj-cs"/>
              </a:defRPr>
            </a:lvl1pPr>
            <a:lvl2pPr algn="l" rtl="0" eaLnBrk="1" fontAlgn="base" hangingPunct="1">
              <a:spcBef>
                <a:spcPct val="0"/>
              </a:spcBef>
              <a:spcAft>
                <a:spcPct val="0"/>
              </a:spcAft>
              <a:defRPr sz="2100">
                <a:solidFill>
                  <a:schemeClr val="bg1"/>
                </a:solidFill>
                <a:latin typeface="Arial" charset="0"/>
              </a:defRPr>
            </a:lvl2pPr>
            <a:lvl3pPr algn="l" rtl="0" eaLnBrk="1" fontAlgn="base" hangingPunct="1">
              <a:spcBef>
                <a:spcPct val="0"/>
              </a:spcBef>
              <a:spcAft>
                <a:spcPct val="0"/>
              </a:spcAft>
              <a:defRPr sz="2100">
                <a:solidFill>
                  <a:schemeClr val="bg1"/>
                </a:solidFill>
                <a:latin typeface="Arial" charset="0"/>
              </a:defRPr>
            </a:lvl3pPr>
            <a:lvl4pPr algn="l" rtl="0" eaLnBrk="1" fontAlgn="base" hangingPunct="1">
              <a:spcBef>
                <a:spcPct val="0"/>
              </a:spcBef>
              <a:spcAft>
                <a:spcPct val="0"/>
              </a:spcAft>
              <a:defRPr sz="2100">
                <a:solidFill>
                  <a:schemeClr val="bg1"/>
                </a:solidFill>
                <a:latin typeface="Arial" charset="0"/>
              </a:defRPr>
            </a:lvl4pPr>
            <a:lvl5pPr algn="l" rtl="0" eaLnBrk="1" fontAlgn="base" hangingPunct="1">
              <a:spcBef>
                <a:spcPct val="0"/>
              </a:spcBef>
              <a:spcAft>
                <a:spcPct val="0"/>
              </a:spcAft>
              <a:defRPr sz="2100">
                <a:solidFill>
                  <a:schemeClr val="bg1"/>
                </a:solidFill>
                <a:latin typeface="Arial" charset="0"/>
              </a:defRPr>
            </a:lvl5pPr>
            <a:lvl6pPr marL="342892" algn="l" rtl="0" eaLnBrk="1" fontAlgn="base" hangingPunct="1">
              <a:spcBef>
                <a:spcPct val="0"/>
              </a:spcBef>
              <a:spcAft>
                <a:spcPct val="0"/>
              </a:spcAft>
              <a:defRPr sz="2100">
                <a:solidFill>
                  <a:schemeClr val="tx2"/>
                </a:solidFill>
                <a:latin typeface="Arial" charset="0"/>
              </a:defRPr>
            </a:lvl6pPr>
            <a:lvl7pPr marL="685783" algn="l" rtl="0" eaLnBrk="1" fontAlgn="base" hangingPunct="1">
              <a:spcBef>
                <a:spcPct val="0"/>
              </a:spcBef>
              <a:spcAft>
                <a:spcPct val="0"/>
              </a:spcAft>
              <a:defRPr sz="2100">
                <a:solidFill>
                  <a:schemeClr val="tx2"/>
                </a:solidFill>
                <a:latin typeface="Arial" charset="0"/>
              </a:defRPr>
            </a:lvl7pPr>
            <a:lvl8pPr marL="1028675" algn="l" rtl="0" eaLnBrk="1" fontAlgn="base" hangingPunct="1">
              <a:spcBef>
                <a:spcPct val="0"/>
              </a:spcBef>
              <a:spcAft>
                <a:spcPct val="0"/>
              </a:spcAft>
              <a:defRPr sz="2100">
                <a:solidFill>
                  <a:schemeClr val="tx2"/>
                </a:solidFill>
                <a:latin typeface="Arial" charset="0"/>
              </a:defRPr>
            </a:lvl8pPr>
            <a:lvl9pPr marL="1371566" algn="l" rtl="0" eaLnBrk="1" fontAlgn="base" hangingPunct="1">
              <a:spcBef>
                <a:spcPct val="0"/>
              </a:spcBef>
              <a:spcAft>
                <a:spcPct val="0"/>
              </a:spcAft>
              <a:defRPr sz="2100">
                <a:solidFill>
                  <a:schemeClr val="tx2"/>
                </a:solidFill>
                <a:latin typeface="Arial" charset="0"/>
              </a:defRPr>
            </a:lvl9pPr>
          </a:lstStyle>
          <a:p>
            <a:r>
              <a:rPr lang="en-US" sz="1800" kern="0" dirty="0" smtClean="0"/>
              <a:t>Sydney and Melbourne have dominated capital gains over the past two cycles, but which city is likely to be the strongest performer over the coming five years?</a:t>
            </a:r>
          </a:p>
          <a:p>
            <a:endParaRPr lang="en-US" sz="1800" kern="0" dirty="0"/>
          </a:p>
          <a:p>
            <a:pPr marL="342900" indent="-342900">
              <a:buAutoNum type="alphaLcPeriod"/>
            </a:pPr>
            <a:r>
              <a:rPr lang="en-US" sz="1800" b="0" kern="0" dirty="0" smtClean="0"/>
              <a:t>Sydney</a:t>
            </a:r>
          </a:p>
          <a:p>
            <a:pPr marL="342900" indent="-342900">
              <a:buAutoNum type="alphaLcPeriod"/>
            </a:pPr>
            <a:r>
              <a:rPr lang="en-US" sz="1800" b="0" kern="0" dirty="0" smtClean="0"/>
              <a:t>Melbourne</a:t>
            </a:r>
          </a:p>
          <a:p>
            <a:pPr marL="342900" indent="-342900">
              <a:buAutoNum type="alphaLcPeriod"/>
            </a:pPr>
            <a:r>
              <a:rPr lang="en-US" sz="1800" b="0" kern="0" dirty="0" smtClean="0"/>
              <a:t>Brisbane</a:t>
            </a:r>
          </a:p>
          <a:p>
            <a:pPr marL="342900" indent="-342900">
              <a:buAutoNum type="alphaLcPeriod"/>
            </a:pPr>
            <a:r>
              <a:rPr lang="en-US" sz="1800" b="0" kern="0" dirty="0" smtClean="0"/>
              <a:t>Adelaide</a:t>
            </a:r>
          </a:p>
          <a:p>
            <a:pPr marL="342900" indent="-342900">
              <a:buAutoNum type="alphaLcPeriod"/>
            </a:pPr>
            <a:r>
              <a:rPr lang="en-US" sz="1800" b="0" kern="0" dirty="0" smtClean="0"/>
              <a:t>Perth</a:t>
            </a:r>
          </a:p>
          <a:p>
            <a:pPr marL="342900" indent="-342900">
              <a:buAutoNum type="alphaLcPeriod"/>
            </a:pPr>
            <a:r>
              <a:rPr lang="en-US" sz="1800" b="0" kern="0" dirty="0" smtClean="0"/>
              <a:t>Hobart</a:t>
            </a:r>
          </a:p>
          <a:p>
            <a:pPr marL="342900" indent="-342900">
              <a:buAutoNum type="alphaLcPeriod"/>
            </a:pPr>
            <a:r>
              <a:rPr lang="en-US" sz="1800" b="0" kern="0" dirty="0" smtClean="0"/>
              <a:t>Darwin</a:t>
            </a:r>
          </a:p>
          <a:p>
            <a:pPr marL="342900" indent="-342900">
              <a:buAutoNum type="alphaLcPeriod"/>
            </a:pPr>
            <a:r>
              <a:rPr lang="en-US" sz="1800" b="0" kern="0" dirty="0" smtClean="0"/>
              <a:t>Canberra</a:t>
            </a:r>
          </a:p>
          <a:p>
            <a:pPr marL="342900" indent="-342900">
              <a:buAutoNum type="alphaLcPeriod"/>
            </a:pPr>
            <a:r>
              <a:rPr lang="en-US" sz="1800" b="0" kern="0" dirty="0" smtClean="0"/>
              <a:t>Other (regional market)</a:t>
            </a:r>
          </a:p>
        </p:txBody>
      </p:sp>
    </p:spTree>
    <p:extLst>
      <p:ext uri="{BB962C8B-B14F-4D97-AF65-F5344CB8AC3E}">
        <p14:creationId xmlns:p14="http://schemas.microsoft.com/office/powerpoint/2010/main" val="244781561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874" y="95940"/>
            <a:ext cx="7385391" cy="1271543"/>
          </a:xfrm>
        </p:spPr>
        <p:txBody>
          <a:bodyPr/>
          <a:lstStyle/>
          <a:p>
            <a:r>
              <a:rPr lang="en-US" altLang="en-US" dirty="0" smtClean="0"/>
              <a:t>Victoria and New South Wales accounted for three quarters of jobs created nationally over the past five years</a:t>
            </a:r>
            <a:endParaRPr lang="en-US"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5</a:t>
            </a:fld>
            <a:endParaRPr lang="en-US" dirty="0"/>
          </a:p>
        </p:txBody>
      </p:sp>
      <p:sp>
        <p:nvSpPr>
          <p:cNvPr id="5" name="TextBox 4"/>
          <p:cNvSpPr txBox="1"/>
          <p:nvPr/>
        </p:nvSpPr>
        <p:spPr>
          <a:xfrm>
            <a:off x="0" y="4891858"/>
            <a:ext cx="1467068" cy="230832"/>
          </a:xfrm>
          <a:prstGeom prst="rect">
            <a:avLst/>
          </a:prstGeom>
          <a:noFill/>
        </p:spPr>
        <p:txBody>
          <a:bodyPr wrap="none" rtlCol="0">
            <a:spAutoFit/>
          </a:bodyPr>
          <a:lstStyle/>
          <a:p>
            <a:r>
              <a:rPr lang="en-AU" sz="900" i="1" dirty="0" smtClean="0">
                <a:solidFill>
                  <a:schemeClr val="bg1"/>
                </a:solidFill>
              </a:rPr>
              <a:t>Source:  CoreLogic, ABS</a:t>
            </a:r>
            <a:endParaRPr lang="en-AU" sz="900" i="1" dirty="0">
              <a:solidFill>
                <a:schemeClr val="bg1"/>
              </a:solidFill>
            </a:endParaRPr>
          </a:p>
        </p:txBody>
      </p:sp>
      <p:sp>
        <p:nvSpPr>
          <p:cNvPr id="13" name="TextBox 12"/>
          <p:cNvSpPr txBox="1"/>
          <p:nvPr/>
        </p:nvSpPr>
        <p:spPr>
          <a:xfrm>
            <a:off x="1278261" y="1766676"/>
            <a:ext cx="2608900" cy="261610"/>
          </a:xfrm>
          <a:prstGeom prst="rect">
            <a:avLst/>
          </a:prstGeom>
          <a:noFill/>
        </p:spPr>
        <p:txBody>
          <a:bodyPr wrap="square" rtlCol="0">
            <a:spAutoFit/>
          </a:bodyPr>
          <a:lstStyle/>
          <a:p>
            <a:pPr algn="ctr"/>
            <a:r>
              <a:rPr lang="en-US" sz="1100" b="1" dirty="0" smtClean="0">
                <a:solidFill>
                  <a:srgbClr val="000000"/>
                </a:solidFill>
              </a:rPr>
              <a:t>Jobs growth by state, 2012 to 2017</a:t>
            </a:r>
            <a:endParaRPr lang="en-US" sz="1100" b="1" dirty="0">
              <a:solidFill>
                <a:srgbClr val="000000"/>
              </a:solidFill>
            </a:endParaRPr>
          </a:p>
        </p:txBody>
      </p:sp>
      <p:sp>
        <p:nvSpPr>
          <p:cNvPr id="15" name="TextBox 14"/>
          <p:cNvSpPr txBox="1"/>
          <p:nvPr/>
        </p:nvSpPr>
        <p:spPr>
          <a:xfrm>
            <a:off x="5541912" y="1766676"/>
            <a:ext cx="2862247" cy="261610"/>
          </a:xfrm>
          <a:prstGeom prst="rect">
            <a:avLst/>
          </a:prstGeom>
          <a:noFill/>
        </p:spPr>
        <p:txBody>
          <a:bodyPr wrap="square" rtlCol="0">
            <a:spAutoFit/>
          </a:bodyPr>
          <a:lstStyle/>
          <a:p>
            <a:pPr algn="ctr"/>
            <a:r>
              <a:rPr lang="en-US" sz="1100" b="1" dirty="0" smtClean="0">
                <a:solidFill>
                  <a:srgbClr val="000000"/>
                </a:solidFill>
              </a:rPr>
              <a:t>Jobs growth by state, long-term</a:t>
            </a:r>
            <a:endParaRPr lang="en-US" sz="1100" b="1" dirty="0">
              <a:solidFill>
                <a:srgbClr val="000000"/>
              </a:solidFill>
            </a:endParaRPr>
          </a:p>
        </p:txBody>
      </p:sp>
      <p:pic>
        <p:nvPicPr>
          <p:cNvPr id="8" name="Picture 7"/>
          <p:cNvPicPr>
            <a:picLocks noChangeAspect="1"/>
          </p:cNvPicPr>
          <p:nvPr/>
        </p:nvPicPr>
        <p:blipFill>
          <a:blip r:embed="rId2"/>
          <a:stretch>
            <a:fillRect/>
          </a:stretch>
        </p:blipFill>
        <p:spPr>
          <a:xfrm>
            <a:off x="5318314" y="2094354"/>
            <a:ext cx="3309443" cy="2710254"/>
          </a:xfrm>
          <a:prstGeom prst="rect">
            <a:avLst/>
          </a:prstGeom>
        </p:spPr>
      </p:pic>
      <p:pic>
        <p:nvPicPr>
          <p:cNvPr id="9" name="Picture 8"/>
          <p:cNvPicPr>
            <a:picLocks noChangeAspect="1"/>
          </p:cNvPicPr>
          <p:nvPr/>
        </p:nvPicPr>
        <p:blipFill>
          <a:blip r:embed="rId3"/>
          <a:stretch>
            <a:fillRect/>
          </a:stretch>
        </p:blipFill>
        <p:spPr>
          <a:xfrm>
            <a:off x="1057893" y="2094354"/>
            <a:ext cx="3049637" cy="2710254"/>
          </a:xfrm>
          <a:prstGeom prst="rect">
            <a:avLst/>
          </a:prstGeom>
        </p:spPr>
      </p:pic>
    </p:spTree>
    <p:extLst>
      <p:ext uri="{BB962C8B-B14F-4D97-AF65-F5344CB8AC3E}">
        <p14:creationId xmlns:p14="http://schemas.microsoft.com/office/powerpoint/2010/main" val="110404234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875" y="95939"/>
            <a:ext cx="7577390" cy="1248809"/>
          </a:xfrm>
        </p:spPr>
        <p:txBody>
          <a:bodyPr/>
          <a:lstStyle/>
          <a:p>
            <a:r>
              <a:rPr lang="en-US" dirty="0" smtClean="0"/>
              <a:t>Jobs growth is now more broad based, with stronger jobs creation spreading outside of Vic and NSW</a:t>
            </a:r>
            <a:endParaRPr lang="en-US"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6</a:t>
            </a:fld>
            <a:endParaRPr lang="en-US" dirty="0"/>
          </a:p>
        </p:txBody>
      </p:sp>
      <p:sp>
        <p:nvSpPr>
          <p:cNvPr id="5" name="TextBox 4"/>
          <p:cNvSpPr txBox="1"/>
          <p:nvPr/>
        </p:nvSpPr>
        <p:spPr>
          <a:xfrm>
            <a:off x="0" y="4891858"/>
            <a:ext cx="1467068" cy="230832"/>
          </a:xfrm>
          <a:prstGeom prst="rect">
            <a:avLst/>
          </a:prstGeom>
          <a:noFill/>
        </p:spPr>
        <p:txBody>
          <a:bodyPr wrap="none" rtlCol="0">
            <a:spAutoFit/>
          </a:bodyPr>
          <a:lstStyle/>
          <a:p>
            <a:r>
              <a:rPr lang="en-AU" sz="900" i="1" dirty="0" smtClean="0">
                <a:solidFill>
                  <a:schemeClr val="bg1"/>
                </a:solidFill>
              </a:rPr>
              <a:t>Source:  CoreLogic, ABS</a:t>
            </a:r>
            <a:endParaRPr lang="en-AU" sz="900" i="1" dirty="0">
              <a:solidFill>
                <a:schemeClr val="bg1"/>
              </a:solidFill>
            </a:endParaRPr>
          </a:p>
        </p:txBody>
      </p:sp>
      <p:sp>
        <p:nvSpPr>
          <p:cNvPr id="7" name="TextBox 6"/>
          <p:cNvSpPr txBox="1"/>
          <p:nvPr/>
        </p:nvSpPr>
        <p:spPr>
          <a:xfrm>
            <a:off x="1" y="1781298"/>
            <a:ext cx="6246126" cy="261610"/>
          </a:xfrm>
          <a:prstGeom prst="rect">
            <a:avLst/>
          </a:prstGeom>
          <a:noFill/>
        </p:spPr>
        <p:txBody>
          <a:bodyPr wrap="square" rtlCol="0">
            <a:spAutoFit/>
          </a:bodyPr>
          <a:lstStyle/>
          <a:p>
            <a:pPr algn="ctr"/>
            <a:r>
              <a:rPr lang="en-US" sz="1100" b="1" dirty="0" smtClean="0">
                <a:solidFill>
                  <a:srgbClr val="000000"/>
                </a:solidFill>
              </a:rPr>
              <a:t>Annual change in trend employment</a:t>
            </a:r>
            <a:endParaRPr lang="en-US" sz="1100" b="1" dirty="0">
              <a:solidFill>
                <a:srgbClr val="000000"/>
              </a:solidFill>
            </a:endParaRPr>
          </a:p>
        </p:txBody>
      </p:sp>
      <p:pic>
        <p:nvPicPr>
          <p:cNvPr id="8" name="Picture 7"/>
          <p:cNvPicPr>
            <a:picLocks noChangeAspect="1"/>
          </p:cNvPicPr>
          <p:nvPr/>
        </p:nvPicPr>
        <p:blipFill>
          <a:blip r:embed="rId2"/>
          <a:stretch>
            <a:fillRect/>
          </a:stretch>
        </p:blipFill>
        <p:spPr>
          <a:xfrm>
            <a:off x="6316336" y="2115041"/>
            <a:ext cx="2616329" cy="2325167"/>
          </a:xfrm>
          <a:prstGeom prst="rect">
            <a:avLst/>
          </a:prstGeom>
        </p:spPr>
      </p:pic>
      <p:sp>
        <p:nvSpPr>
          <p:cNvPr id="9" name="TextBox 8"/>
          <p:cNvSpPr txBox="1"/>
          <p:nvPr/>
        </p:nvSpPr>
        <p:spPr>
          <a:xfrm>
            <a:off x="6181238" y="1781298"/>
            <a:ext cx="2886524" cy="430887"/>
          </a:xfrm>
          <a:prstGeom prst="rect">
            <a:avLst/>
          </a:prstGeom>
          <a:noFill/>
        </p:spPr>
        <p:txBody>
          <a:bodyPr wrap="square" rtlCol="0">
            <a:spAutoFit/>
          </a:bodyPr>
          <a:lstStyle/>
          <a:p>
            <a:pPr algn="ctr"/>
            <a:r>
              <a:rPr lang="en-US" sz="1100" b="1" dirty="0" smtClean="0">
                <a:solidFill>
                  <a:srgbClr val="000000"/>
                </a:solidFill>
              </a:rPr>
              <a:t>Share of total job creation, 12 months to December 2017</a:t>
            </a:r>
            <a:endParaRPr lang="en-US" sz="1100" b="1" dirty="0">
              <a:solidFill>
                <a:srgbClr val="000000"/>
              </a:solidFill>
            </a:endParaRPr>
          </a:p>
        </p:txBody>
      </p:sp>
      <p:pic>
        <p:nvPicPr>
          <p:cNvPr id="10" name="Picture 9"/>
          <p:cNvPicPr>
            <a:picLocks noChangeAspect="1"/>
          </p:cNvPicPr>
          <p:nvPr/>
        </p:nvPicPr>
        <p:blipFill>
          <a:blip r:embed="rId3"/>
          <a:stretch>
            <a:fillRect/>
          </a:stretch>
        </p:blipFill>
        <p:spPr>
          <a:xfrm>
            <a:off x="258507" y="2115041"/>
            <a:ext cx="5729115" cy="2122689"/>
          </a:xfrm>
          <a:prstGeom prst="rect">
            <a:avLst/>
          </a:prstGeom>
        </p:spPr>
      </p:pic>
    </p:spTree>
    <p:extLst>
      <p:ext uri="{BB962C8B-B14F-4D97-AF65-F5344CB8AC3E}">
        <p14:creationId xmlns:p14="http://schemas.microsoft.com/office/powerpoint/2010/main" val="164221637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0578" y="95940"/>
            <a:ext cx="7426687" cy="1271543"/>
          </a:xfrm>
        </p:spPr>
        <p:txBody>
          <a:bodyPr/>
          <a:lstStyle/>
          <a:p>
            <a:r>
              <a:rPr lang="en-US" altLang="en-US" dirty="0"/>
              <a:t>Victoria and New South Wales accounted for </a:t>
            </a:r>
            <a:r>
              <a:rPr lang="en-US" altLang="en-US" dirty="0" smtClean="0"/>
              <a:t>almost two thirds of </a:t>
            </a:r>
            <a:r>
              <a:rPr lang="en-US" altLang="en-US" dirty="0"/>
              <a:t>Australia’s population growth over the past five years</a:t>
            </a:r>
            <a:endParaRPr lang="en-US" dirty="0"/>
          </a:p>
        </p:txBody>
      </p:sp>
      <p:sp>
        <p:nvSpPr>
          <p:cNvPr id="3" name="Slide Number Placeholder 2"/>
          <p:cNvSpPr>
            <a:spLocks noGrp="1"/>
          </p:cNvSpPr>
          <p:nvPr>
            <p:ph type="sldNum" sz="quarter" idx="4"/>
          </p:nvPr>
        </p:nvSpPr>
        <p:spPr/>
        <p:txBody>
          <a:bodyPr/>
          <a:lstStyle/>
          <a:p>
            <a:fld id="{6D89E75D-4F18-41C4-8550-92ADAD8A39F0}" type="slidenum">
              <a:rPr lang="en-US" smtClean="0"/>
              <a:pPr/>
              <a:t>7</a:t>
            </a:fld>
            <a:endParaRPr lang="en-US" dirty="0"/>
          </a:p>
        </p:txBody>
      </p:sp>
      <p:sp>
        <p:nvSpPr>
          <p:cNvPr id="5" name="TextBox 4"/>
          <p:cNvSpPr txBox="1"/>
          <p:nvPr/>
        </p:nvSpPr>
        <p:spPr>
          <a:xfrm>
            <a:off x="0" y="4887586"/>
            <a:ext cx="1467068" cy="230832"/>
          </a:xfrm>
          <a:prstGeom prst="rect">
            <a:avLst/>
          </a:prstGeom>
          <a:noFill/>
        </p:spPr>
        <p:txBody>
          <a:bodyPr wrap="none" rtlCol="0">
            <a:spAutoFit/>
          </a:bodyPr>
          <a:lstStyle/>
          <a:p>
            <a:r>
              <a:rPr lang="en-AU" sz="900" i="1" dirty="0" smtClean="0">
                <a:solidFill>
                  <a:schemeClr val="bg1"/>
                </a:solidFill>
              </a:rPr>
              <a:t>Source:  CoreLogic, ABS</a:t>
            </a:r>
            <a:endParaRPr lang="en-AU" sz="900" i="1" dirty="0">
              <a:solidFill>
                <a:schemeClr val="bg1"/>
              </a:solidFill>
            </a:endParaRPr>
          </a:p>
        </p:txBody>
      </p:sp>
      <p:sp>
        <p:nvSpPr>
          <p:cNvPr id="13" name="TextBox 12"/>
          <p:cNvSpPr txBox="1"/>
          <p:nvPr/>
        </p:nvSpPr>
        <p:spPr>
          <a:xfrm>
            <a:off x="1251546" y="1610247"/>
            <a:ext cx="2608900" cy="430887"/>
          </a:xfrm>
          <a:prstGeom prst="rect">
            <a:avLst/>
          </a:prstGeom>
          <a:noFill/>
        </p:spPr>
        <p:txBody>
          <a:bodyPr wrap="square" rtlCol="0">
            <a:spAutoFit/>
          </a:bodyPr>
          <a:lstStyle/>
          <a:p>
            <a:pPr algn="ctr"/>
            <a:r>
              <a:rPr lang="en-US" sz="1100" b="1" dirty="0">
                <a:solidFill>
                  <a:srgbClr val="000000"/>
                </a:solidFill>
              </a:rPr>
              <a:t>Share of national population growth </a:t>
            </a:r>
          </a:p>
          <a:p>
            <a:pPr algn="ctr"/>
            <a:r>
              <a:rPr lang="en-US" sz="1100" b="1" dirty="0" smtClean="0">
                <a:solidFill>
                  <a:srgbClr val="000000"/>
                </a:solidFill>
              </a:rPr>
              <a:t>2012 </a:t>
            </a:r>
            <a:r>
              <a:rPr lang="en-US" sz="1100" b="1" dirty="0">
                <a:solidFill>
                  <a:srgbClr val="000000"/>
                </a:solidFill>
              </a:rPr>
              <a:t>to </a:t>
            </a:r>
            <a:r>
              <a:rPr lang="en-US" sz="1100" b="1" dirty="0" smtClean="0">
                <a:solidFill>
                  <a:srgbClr val="000000"/>
                </a:solidFill>
              </a:rPr>
              <a:t>2017</a:t>
            </a:r>
            <a:endParaRPr lang="en-US" sz="1100" b="1" dirty="0">
              <a:solidFill>
                <a:srgbClr val="000000"/>
              </a:solidFill>
            </a:endParaRPr>
          </a:p>
        </p:txBody>
      </p:sp>
      <p:sp>
        <p:nvSpPr>
          <p:cNvPr id="15" name="TextBox 14"/>
          <p:cNvSpPr txBox="1"/>
          <p:nvPr/>
        </p:nvSpPr>
        <p:spPr>
          <a:xfrm>
            <a:off x="5080981" y="1610247"/>
            <a:ext cx="2862247" cy="430887"/>
          </a:xfrm>
          <a:prstGeom prst="rect">
            <a:avLst/>
          </a:prstGeom>
          <a:noFill/>
        </p:spPr>
        <p:txBody>
          <a:bodyPr wrap="square" rtlCol="0">
            <a:spAutoFit/>
          </a:bodyPr>
          <a:lstStyle/>
          <a:p>
            <a:pPr algn="ctr"/>
            <a:r>
              <a:rPr lang="en-US" sz="1100" b="1" dirty="0">
                <a:solidFill>
                  <a:srgbClr val="000000"/>
                </a:solidFill>
              </a:rPr>
              <a:t>Share of national population growth</a:t>
            </a:r>
          </a:p>
          <a:p>
            <a:pPr algn="ctr"/>
            <a:r>
              <a:rPr lang="en-US" sz="1100" b="1" dirty="0">
                <a:solidFill>
                  <a:srgbClr val="000000"/>
                </a:solidFill>
              </a:rPr>
              <a:t>long-term</a:t>
            </a:r>
          </a:p>
        </p:txBody>
      </p:sp>
      <p:pic>
        <p:nvPicPr>
          <p:cNvPr id="11" name="Picture 10"/>
          <p:cNvPicPr>
            <a:picLocks noChangeAspect="1"/>
          </p:cNvPicPr>
          <p:nvPr/>
        </p:nvPicPr>
        <p:blipFill>
          <a:blip r:embed="rId2"/>
          <a:stretch>
            <a:fillRect/>
          </a:stretch>
        </p:blipFill>
        <p:spPr>
          <a:xfrm>
            <a:off x="4965526" y="2006531"/>
            <a:ext cx="3093156" cy="2748930"/>
          </a:xfrm>
          <a:prstGeom prst="rect">
            <a:avLst/>
          </a:prstGeom>
        </p:spPr>
      </p:pic>
      <p:pic>
        <p:nvPicPr>
          <p:cNvPr id="12" name="Picture 11"/>
          <p:cNvPicPr>
            <a:picLocks noChangeAspect="1"/>
          </p:cNvPicPr>
          <p:nvPr/>
        </p:nvPicPr>
        <p:blipFill>
          <a:blip r:embed="rId3"/>
          <a:stretch>
            <a:fillRect/>
          </a:stretch>
        </p:blipFill>
        <p:spPr>
          <a:xfrm>
            <a:off x="1010987" y="2006531"/>
            <a:ext cx="3090019" cy="2748929"/>
          </a:xfrm>
          <a:prstGeom prst="rect">
            <a:avLst/>
          </a:prstGeom>
        </p:spPr>
      </p:pic>
    </p:spTree>
    <p:extLst>
      <p:ext uri="{BB962C8B-B14F-4D97-AF65-F5344CB8AC3E}">
        <p14:creationId xmlns:p14="http://schemas.microsoft.com/office/powerpoint/2010/main" val="10163329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6220" y="155171"/>
            <a:ext cx="7615821" cy="963856"/>
          </a:xfrm>
        </p:spPr>
        <p:txBody>
          <a:bodyPr/>
          <a:lstStyle/>
          <a:p>
            <a:r>
              <a:rPr lang="en-US" dirty="0"/>
              <a:t>Queensland now leads the nation in terms of net interstate migration</a:t>
            </a:r>
          </a:p>
        </p:txBody>
      </p:sp>
      <p:sp>
        <p:nvSpPr>
          <p:cNvPr id="3" name="Slide Number Placeholder 2"/>
          <p:cNvSpPr>
            <a:spLocks noGrp="1"/>
          </p:cNvSpPr>
          <p:nvPr>
            <p:ph type="sldNum" sz="quarter" idx="4"/>
          </p:nvPr>
        </p:nvSpPr>
        <p:spPr/>
        <p:txBody>
          <a:bodyPr/>
          <a:lstStyle/>
          <a:p>
            <a:fld id="{6D89E75D-4F18-41C4-8550-92ADAD8A39F0}" type="slidenum">
              <a:rPr lang="en-US" smtClean="0"/>
              <a:pPr/>
              <a:t>8</a:t>
            </a:fld>
            <a:endParaRPr lang="en-US" dirty="0"/>
          </a:p>
        </p:txBody>
      </p:sp>
      <p:sp>
        <p:nvSpPr>
          <p:cNvPr id="5" name="TextBox 4"/>
          <p:cNvSpPr txBox="1"/>
          <p:nvPr/>
        </p:nvSpPr>
        <p:spPr>
          <a:xfrm>
            <a:off x="0" y="4885211"/>
            <a:ext cx="1467068" cy="230832"/>
          </a:xfrm>
          <a:prstGeom prst="rect">
            <a:avLst/>
          </a:prstGeom>
          <a:noFill/>
        </p:spPr>
        <p:txBody>
          <a:bodyPr wrap="none" rtlCol="0">
            <a:spAutoFit/>
          </a:bodyPr>
          <a:lstStyle/>
          <a:p>
            <a:r>
              <a:rPr lang="en-AU" sz="900" i="1" dirty="0" smtClean="0">
                <a:solidFill>
                  <a:schemeClr val="bg1"/>
                </a:solidFill>
              </a:rPr>
              <a:t>Source:  CoreLogic, ABS</a:t>
            </a:r>
            <a:endParaRPr lang="en-AU" sz="900" i="1" dirty="0">
              <a:solidFill>
                <a:schemeClr val="bg1"/>
              </a:solidFill>
            </a:endParaRPr>
          </a:p>
        </p:txBody>
      </p:sp>
      <p:pic>
        <p:nvPicPr>
          <p:cNvPr id="7" name="Picture 6"/>
          <p:cNvPicPr>
            <a:picLocks noChangeAspect="1"/>
          </p:cNvPicPr>
          <p:nvPr/>
        </p:nvPicPr>
        <p:blipFill>
          <a:blip r:embed="rId2"/>
          <a:stretch>
            <a:fillRect/>
          </a:stretch>
        </p:blipFill>
        <p:spPr>
          <a:xfrm>
            <a:off x="63359" y="1363980"/>
            <a:ext cx="8989660" cy="3211976"/>
          </a:xfrm>
          <a:prstGeom prst="rect">
            <a:avLst/>
          </a:prstGeom>
        </p:spPr>
      </p:pic>
    </p:spTree>
    <p:extLst>
      <p:ext uri="{BB962C8B-B14F-4D97-AF65-F5344CB8AC3E}">
        <p14:creationId xmlns:p14="http://schemas.microsoft.com/office/powerpoint/2010/main" val="87917950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547" y="572529"/>
            <a:ext cx="5450296" cy="3877392"/>
          </a:xfrm>
          <a:prstGeom prst="rect">
            <a:avLst/>
          </a:prstGeom>
        </p:spPr>
      </p:pic>
      <p:sp>
        <p:nvSpPr>
          <p:cNvPr id="3" name="Slide Number Placeholder 2"/>
          <p:cNvSpPr>
            <a:spLocks noGrp="1"/>
          </p:cNvSpPr>
          <p:nvPr>
            <p:ph type="sldNum" sz="quarter" idx="4"/>
          </p:nvPr>
        </p:nvSpPr>
        <p:spPr/>
        <p:txBody>
          <a:bodyPr/>
          <a:lstStyle/>
          <a:p>
            <a:fld id="{6D89E75D-4F18-41C4-8550-92ADAD8A39F0}" type="slidenum">
              <a:rPr lang="en-US" smtClean="0"/>
              <a:pPr/>
              <a:t>9</a:t>
            </a:fld>
            <a:endParaRPr lang="en-US" dirty="0"/>
          </a:p>
        </p:txBody>
      </p:sp>
      <p:sp>
        <p:nvSpPr>
          <p:cNvPr id="5" name="TextBox 4"/>
          <p:cNvSpPr txBox="1"/>
          <p:nvPr/>
        </p:nvSpPr>
        <p:spPr>
          <a:xfrm>
            <a:off x="0" y="4885211"/>
            <a:ext cx="1172116" cy="230832"/>
          </a:xfrm>
          <a:prstGeom prst="rect">
            <a:avLst/>
          </a:prstGeom>
          <a:noFill/>
        </p:spPr>
        <p:txBody>
          <a:bodyPr wrap="none" rtlCol="0">
            <a:spAutoFit/>
          </a:bodyPr>
          <a:lstStyle/>
          <a:p>
            <a:r>
              <a:rPr lang="en-AU" sz="900" i="1" dirty="0" smtClean="0">
                <a:solidFill>
                  <a:schemeClr val="bg1"/>
                </a:solidFill>
              </a:rPr>
              <a:t>Source:  CoreLogic</a:t>
            </a:r>
            <a:endParaRPr lang="en-AU" sz="900" i="1" dirty="0">
              <a:solidFill>
                <a:schemeClr val="bg1"/>
              </a:solidFill>
            </a:endParaRPr>
          </a:p>
        </p:txBody>
      </p:sp>
      <p:sp>
        <p:nvSpPr>
          <p:cNvPr id="16" name="TextBox 15"/>
          <p:cNvSpPr txBox="1"/>
          <p:nvPr/>
        </p:nvSpPr>
        <p:spPr>
          <a:xfrm>
            <a:off x="4051515" y="2372725"/>
            <a:ext cx="731290" cy="276999"/>
          </a:xfrm>
          <a:prstGeom prst="rect">
            <a:avLst/>
          </a:prstGeom>
          <a:noFill/>
        </p:spPr>
        <p:txBody>
          <a:bodyPr wrap="none" rtlCol="0">
            <a:spAutoFit/>
          </a:bodyPr>
          <a:lstStyle/>
          <a:p>
            <a:r>
              <a:rPr lang="en-AU" sz="1200" b="1" dirty="0" smtClean="0">
                <a:solidFill>
                  <a:srgbClr val="E03C31"/>
                </a:solidFill>
              </a:rPr>
              <a:t>Sydney</a:t>
            </a:r>
            <a:endParaRPr lang="en-AU" sz="1200" b="1" dirty="0">
              <a:solidFill>
                <a:srgbClr val="E03C31"/>
              </a:solidFill>
            </a:endParaRPr>
          </a:p>
        </p:txBody>
      </p:sp>
      <p:sp>
        <p:nvSpPr>
          <p:cNvPr id="18" name="TextBox 17"/>
          <p:cNvSpPr txBox="1"/>
          <p:nvPr/>
        </p:nvSpPr>
        <p:spPr>
          <a:xfrm>
            <a:off x="703077" y="2074461"/>
            <a:ext cx="938077" cy="461665"/>
          </a:xfrm>
          <a:prstGeom prst="rect">
            <a:avLst/>
          </a:prstGeom>
          <a:noFill/>
        </p:spPr>
        <p:txBody>
          <a:bodyPr wrap="none" rtlCol="0">
            <a:spAutoFit/>
          </a:bodyPr>
          <a:lstStyle/>
          <a:p>
            <a:r>
              <a:rPr lang="en-AU" sz="1200" b="1" dirty="0" smtClean="0">
                <a:solidFill>
                  <a:srgbClr val="000000"/>
                </a:solidFill>
              </a:rPr>
              <a:t>Combined</a:t>
            </a:r>
          </a:p>
          <a:p>
            <a:pPr algn="ctr"/>
            <a:r>
              <a:rPr lang="en-AU" sz="1200" b="1" dirty="0" smtClean="0">
                <a:solidFill>
                  <a:srgbClr val="000000"/>
                </a:solidFill>
              </a:rPr>
              <a:t>capitals</a:t>
            </a:r>
            <a:endParaRPr lang="en-AU" sz="1200" b="1" dirty="0">
              <a:solidFill>
                <a:srgbClr val="000000"/>
              </a:solidFill>
            </a:endParaRPr>
          </a:p>
        </p:txBody>
      </p:sp>
      <p:pic>
        <p:nvPicPr>
          <p:cNvPr id="6" name="Picture 5"/>
          <p:cNvPicPr>
            <a:picLocks noChangeAspect="1"/>
          </p:cNvPicPr>
          <p:nvPr/>
        </p:nvPicPr>
        <p:blipFill>
          <a:blip r:embed="rId3"/>
          <a:stretch>
            <a:fillRect/>
          </a:stretch>
        </p:blipFill>
        <p:spPr>
          <a:xfrm>
            <a:off x="5993082" y="1002298"/>
            <a:ext cx="3017587" cy="3579622"/>
          </a:xfrm>
          <a:prstGeom prst="rect">
            <a:avLst/>
          </a:prstGeom>
        </p:spPr>
      </p:pic>
    </p:spTree>
    <p:extLst>
      <p:ext uri="{BB962C8B-B14F-4D97-AF65-F5344CB8AC3E}">
        <p14:creationId xmlns:p14="http://schemas.microsoft.com/office/powerpoint/2010/main" val="315033578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oreLogic Image Block_Template WIDESCREEN 040915">
  <a:themeElements>
    <a:clrScheme name="cool blue 2017">
      <a:dk1>
        <a:srgbClr val="38424A"/>
      </a:dk1>
      <a:lt1>
        <a:srgbClr val="FFFFFF"/>
      </a:lt1>
      <a:dk2>
        <a:srgbClr val="787B7E"/>
      </a:dk2>
      <a:lt2>
        <a:srgbClr val="006699"/>
      </a:lt2>
      <a:accent1>
        <a:srgbClr val="E23D28"/>
      </a:accent1>
      <a:accent2>
        <a:srgbClr val="787B7E"/>
      </a:accent2>
      <a:accent3>
        <a:srgbClr val="38424A"/>
      </a:accent3>
      <a:accent4>
        <a:srgbClr val="669933"/>
      </a:accent4>
      <a:accent5>
        <a:srgbClr val="006699"/>
      </a:accent5>
      <a:accent6>
        <a:srgbClr val="FF9900"/>
      </a:accent6>
      <a:hlink>
        <a:srgbClr val="00607E"/>
      </a:hlink>
      <a:folHlink>
        <a:srgbClr val="9EC3D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85745"/>
        </a:dk2>
        <a:lt2>
          <a:srgbClr val="808080"/>
        </a:lt2>
        <a:accent1>
          <a:srgbClr val="E23D28"/>
        </a:accent1>
        <a:accent2>
          <a:srgbClr val="333399"/>
        </a:accent2>
        <a:accent3>
          <a:srgbClr val="FFFFFF"/>
        </a:accent3>
        <a:accent4>
          <a:srgbClr val="000000"/>
        </a:accent4>
        <a:accent5>
          <a:srgbClr val="EEAF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685745"/>
        </a:dk2>
        <a:lt2>
          <a:srgbClr val="958377"/>
        </a:lt2>
        <a:accent1>
          <a:srgbClr val="E23D28"/>
        </a:accent1>
        <a:accent2>
          <a:srgbClr val="004054"/>
        </a:accent2>
        <a:accent3>
          <a:srgbClr val="FFFFFF"/>
        </a:accent3>
        <a:accent4>
          <a:srgbClr val="000000"/>
        </a:accent4>
        <a:accent5>
          <a:srgbClr val="EEAFAC"/>
        </a:accent5>
        <a:accent6>
          <a:srgbClr val="00394B"/>
        </a:accent6>
        <a:hlink>
          <a:srgbClr val="004D46"/>
        </a:hlink>
        <a:folHlink>
          <a:srgbClr val="77243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CoreLogic WIDESCREEN Ray 2017 EXTERNAL" id="{8159A384-722E-400D-8AB0-574227FA7F25}" vid="{7E54644D-E633-4C45-9662-604C282752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17B2F2ECB9CDA7489967490F70D0B05A" ma:contentTypeVersion="5" ma:contentTypeDescription="Upload an image or a photograph." ma:contentTypeScope="" ma:versionID="afb61d3f529c6e5e0f23c0ceb38c80c6">
  <xsd:schema xmlns:xsd="http://www.w3.org/2001/XMLSchema" xmlns:p="http://schemas.microsoft.com/office/2006/metadata/properties" xmlns:ns1="http://schemas.microsoft.com/sharepoint/v3" xmlns:ns2="2604903e-d5ca-4665-954c-ab90de4c7a53" targetNamespace="http://schemas.microsoft.com/office/2006/metadata/properties" ma:root="true" ma:fieldsID="05bb0d07a045e7b0af228bf6c1922d15" ns1:_="" ns2:_="">
    <xsd:import namespace="http://schemas.microsoft.com/sharepoint/v3"/>
    <xsd:import namespace="2604903e-d5ca-4665-954c-ab90de4c7a53"/>
    <xsd:element name="properties">
      <xsd:complexType>
        <xsd:sequence>
          <xsd:element name="documentManagement">
            <xsd:complexType>
              <xsd:all>
                <xsd:element ref="ns2:License_x0020_Type" minOccurs="0"/>
                <xsd:element ref="ns2:Purchased_x0020_From" minOccurs="0"/>
                <xsd:element ref="ns1:ImageCreateDate" minOccurs="0"/>
                <xsd:element ref="ns2:Expiration_x0020_Date0" minOccurs="0"/>
                <xsd:element ref="ns1:Description" minOccurs="0"/>
                <xsd:element ref="ns1:ImageWidth" minOccurs="0"/>
                <xsd:element ref="ns1:ImageHeight" minOccurs="0"/>
                <xsd:element ref="ns2:EPMLiveListConfig"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mageCreateDate" ma:index="6" nillable="true" ma:displayName="Purchase Date" ma:description="" ma:format="DateTime" ma:hidden="true" ma:internalName="ImageCreateDate">
      <xsd:simpleType>
        <xsd:restriction base="dms:DateTime"/>
      </xsd:simpleType>
    </xsd:element>
    <xsd:element name="Description" ma:index="9" nillable="true" ma:displayName="Description" ma:description="Used as alternative text for the picture." ma:hidden="true" ma:internalName="Description">
      <xsd:simpleType>
        <xsd:restriction base="dms:Note"/>
      </xsd:simpleType>
    </xsd:element>
    <xsd:element name="ImageWidth" ma:index="13" nillable="true" ma:displayName="Picture Width" ma:internalName="ImageWidth" ma:readOnly="true">
      <xsd:simpleType>
        <xsd:restriction base="dms:Unknown"/>
      </xsd:simpleType>
    </xsd:element>
    <xsd:element name="ImageHeight" ma:index="14" nillable="true" ma:displayName="Picture Height" ma:internalName="ImageHeight" ma:readOnly="true">
      <xsd:simpleType>
        <xsd:restriction base="dms:Unknown"/>
      </xsd:simpleType>
    </xsd:element>
  </xsd:schema>
  <xsd:schema xmlns:xsd="http://www.w3.org/2001/XMLSchema" xmlns:dms="http://schemas.microsoft.com/office/2006/documentManagement/types" targetNamespace="2604903e-d5ca-4665-954c-ab90de4c7a53" elementFormDefault="qualified">
    <xsd:import namespace="http://schemas.microsoft.com/office/2006/documentManagement/types"/>
    <xsd:element name="License_x0020_Type" ma:index="4" nillable="true" ma:displayName="License Type" ma:default="Royalty Free" ma:format="Dropdown" ma:internalName="License_x0020_Type">
      <xsd:simpleType>
        <xsd:restriction base="dms:Choice">
          <xsd:enumeration value="Royalty Free"/>
          <xsd:enumeration value="Rights Managed"/>
        </xsd:restriction>
      </xsd:simpleType>
    </xsd:element>
    <xsd:element name="Purchased_x0020_From" ma:index="5" nillable="true" ma:displayName="Purchased From" ma:default="iStock" ma:format="Dropdown" ma:internalName="Purchased_x0020_From">
      <xsd:simpleType>
        <xsd:restriction base="dms:Choice">
          <xsd:enumeration value="iStock"/>
          <xsd:enumeration value="Getty"/>
        </xsd:restriction>
      </xsd:simpleType>
    </xsd:element>
    <xsd:element name="Expiration_x0020_Date0" ma:index="7" nillable="true" ma:displayName="Expiration Date" ma:format="DateOnly" ma:internalName="Expiration_x0020_Date0">
      <xsd:simpleType>
        <xsd:restriction base="dms:DateTime"/>
      </xsd:simpleType>
    </xsd:element>
    <xsd:element name="EPMLiveListConfig" ma:index="15" nillable="true" ma:displayName="EPMLiveListConfig" ma:hidden="true" ma:internalName="EPMLiveListConfig">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ma:readOnly="true"/>
        <xsd:element ref="dc:title" minOccurs="0" maxOccurs="1" ma:index="0"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Expiration_x0020_Date0 xmlns="2604903e-d5ca-4665-954c-ab90de4c7a53" xsi:nil="true"/>
    <EPMLiveListConfig xmlns="2604903e-d5ca-4665-954c-ab90de4c7a53" xsi:nil="true"/>
    <Purchased_x0020_From xmlns="2604903e-d5ca-4665-954c-ab90de4c7a53">iStock</Purchased_x0020_From>
    <ImageCreateDate xmlns="http://schemas.microsoft.com/sharepoint/v3" xsi:nil="true"/>
    <License_x0020_Type xmlns="2604903e-d5ca-4665-954c-ab90de4c7a53">Royalty Free</License_x0020_Type>
    <Description xmlns="http://schemas.microsoft.com/sharepoint/v3" xsi:nil="true"/>
  </documentManagement>
</p:properties>
</file>

<file path=customXml/itemProps1.xml><?xml version="1.0" encoding="utf-8"?>
<ds:datastoreItem xmlns:ds="http://schemas.openxmlformats.org/officeDocument/2006/customXml" ds:itemID="{168C84C7-10B0-4C5E-AD66-7AD243421B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604903e-d5ca-4665-954c-ab90de4c7a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51300B7-D92F-41CF-BBEE-07CDF9E6C59E}">
  <ds:schemaRefs>
    <ds:schemaRef ds:uri="http://schemas.microsoft.com/sharepoint/v3/contenttype/forms"/>
  </ds:schemaRefs>
</ds:datastoreItem>
</file>

<file path=customXml/itemProps3.xml><?xml version="1.0" encoding="utf-8"?>
<ds:datastoreItem xmlns:ds="http://schemas.openxmlformats.org/officeDocument/2006/customXml" ds:itemID="{9FD3F227-A728-4C4E-82CA-3362BEEDB4BF}">
  <ds:schemaRefs>
    <ds:schemaRef ds:uri="http://schemas.microsoft.com/office/2006/metadata/customXsn"/>
  </ds:schemaRefs>
</ds:datastoreItem>
</file>

<file path=customXml/itemProps4.xml><?xml version="1.0" encoding="utf-8"?>
<ds:datastoreItem xmlns:ds="http://schemas.openxmlformats.org/officeDocument/2006/customXml" ds:itemID="{C77AE83D-2927-4F0B-9ED2-6098CDFA5E4F}">
  <ds:schemaRef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schemas.microsoft.com/sharepoint/v3"/>
    <ds:schemaRef ds:uri="2604903e-d5ca-4665-954c-ab90de4c7a5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AU_PPT_CoreLogic WIDESCREEN Ray 2017 EXTERNAL</Template>
  <TotalTime>5601</TotalTime>
  <Words>2268</Words>
  <Application>Microsoft Office PowerPoint</Application>
  <PresentationFormat>On-screen Show (16:9)</PresentationFormat>
  <Paragraphs>252</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MS PGothic</vt:lpstr>
      <vt:lpstr>Arial</vt:lpstr>
      <vt:lpstr>Calibri</vt:lpstr>
      <vt:lpstr>Helvetica</vt:lpstr>
      <vt:lpstr>Wingdings</vt:lpstr>
      <vt:lpstr>CoreLogic Image Block_Template WIDESCREEN 040915</vt:lpstr>
      <vt:lpstr>Housing market update</vt:lpstr>
      <vt:lpstr>Housing:  Australia’s most valuable asset class</vt:lpstr>
      <vt:lpstr>The past nine years have seen capital gains significantly skewed towards Sydney and Melbourne</vt:lpstr>
      <vt:lpstr>Poll Question One</vt:lpstr>
      <vt:lpstr>Victoria and New South Wales accounted for three quarters of jobs created nationally over the past five years</vt:lpstr>
      <vt:lpstr>Jobs growth is now more broad based, with stronger jobs creation spreading outside of Vic and NSW</vt:lpstr>
      <vt:lpstr>Victoria and New South Wales accounted for almost two thirds of Australia’s population growth over the past five years</vt:lpstr>
      <vt:lpstr>Queensland now leads the nation in terms of net interstate migration</vt:lpstr>
      <vt:lpstr>PowerPoint Presentation</vt:lpstr>
      <vt:lpstr>PowerPoint Presentation</vt:lpstr>
      <vt:lpstr>PowerPoint Presentation</vt:lpstr>
      <vt:lpstr>PowerPoint Presentation</vt:lpstr>
      <vt:lpstr>PowerPoint Presentation</vt:lpstr>
      <vt:lpstr>PowerPoint Presentation</vt:lpstr>
      <vt:lpstr>Conditions are diverse outside of the capitals.    Satellite cities and coastal markets have generally shown the strongest growth rates over the past twelve months</vt:lpstr>
      <vt:lpstr>Housing affordability has become challenging across Sydney, and to a lesser extent, Melbourne</vt:lpstr>
      <vt:lpstr>PowerPoint Presentation</vt:lpstr>
      <vt:lpstr>Gross rental yields have trended lower over recent years as value growth has outpaced rental growth</vt:lpstr>
      <vt:lpstr>Poll Question Two</vt:lpstr>
      <vt:lpstr>Listing numbers are starting to trend higher in some cities, reducing urgency and enabling buyers to negotiate</vt:lpstr>
      <vt:lpstr>Auction clearance rates were trending lower throughout most of 2017 but have started 2018 on a stronger footing</vt:lpstr>
      <vt:lpstr>Apartment supply remains elevated in some markets, but approvals are generally trending lower</vt:lpstr>
      <vt:lpstr>The pipeline of new unit supply remains close to record highs</vt:lpstr>
      <vt:lpstr>Poll Question Three</vt:lpstr>
      <vt:lpstr>A slowdown in investment demand will have a more substantial effect on Sydney and Melbourne where investment is most concentrated.</vt:lpstr>
      <vt:lpstr>First home buyers have shown a sharp response to stamp duty concessions in NSW and Vic</vt:lpstr>
      <vt:lpstr>Mortgage rates remain around historic lows for owner occupiers but are 60 bp’s higher for investors</vt:lpstr>
      <vt:lpstr>Regulatory changes and higher mortgage rates have impacted on investment demand and interest-only demand has shrunk significantly</vt:lpstr>
      <vt:lpstr>Mortgage rates likely to remain low</vt:lpstr>
      <vt:lpstr>Poll Question four</vt:lpstr>
      <vt:lpstr>Where to from here?</vt:lpstr>
      <vt:lpstr>PowerPoint Presentation</vt:lpstr>
      <vt:lpstr>PowerPoint Presentation</vt:lpstr>
      <vt:lpstr>PowerPoint Presentation</vt:lpstr>
      <vt:lpstr>PowerPoint Presentation</vt:lpstr>
    </vt:vector>
  </TitlesOfParts>
  <Company>Corelogic Rpdata Pty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Frank Knez</dc:creator>
  <cp:keywords>20170210</cp:keywords>
  <dc:description>20150080</dc:description>
  <cp:lastModifiedBy>Tim Lawless</cp:lastModifiedBy>
  <cp:revision>193</cp:revision>
  <cp:lastPrinted>2015-02-24T18:04:57Z</cp:lastPrinted>
  <dcterms:created xsi:type="dcterms:W3CDTF">2017-05-04T05:28:19Z</dcterms:created>
  <dcterms:modified xsi:type="dcterms:W3CDTF">2018-02-04T03:19:02Z</dcterms:modified>
</cp:coreProperties>
</file>